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2" r:id="rId2"/>
    <p:sldId id="285" r:id="rId3"/>
    <p:sldId id="287" r:id="rId4"/>
    <p:sldId id="288" r:id="rId5"/>
    <p:sldId id="270" r:id="rId6"/>
    <p:sldId id="275" r:id="rId7"/>
    <p:sldId id="276" r:id="rId8"/>
    <p:sldId id="277" r:id="rId9"/>
    <p:sldId id="278" r:id="rId10"/>
    <p:sldId id="279" r:id="rId11"/>
    <p:sldId id="280" r:id="rId12"/>
    <p:sldId id="281" r:id="rId13"/>
    <p:sldId id="284" r:id="rId14"/>
    <p:sldId id="286"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3816" userDrawn="1">
          <p15:clr>
            <a:srgbClr val="A4A3A4"/>
          </p15:clr>
        </p15:guide>
        <p15:guide id="3" orient="horz" pos="792" userDrawn="1">
          <p15:clr>
            <a:srgbClr val="A4A3A4"/>
          </p15:clr>
        </p15:guide>
        <p15:guide id="4" pos="528" userDrawn="1">
          <p15:clr>
            <a:srgbClr val="A4A3A4"/>
          </p15:clr>
        </p15:guide>
        <p15:guide id="5" pos="7152" userDrawn="1">
          <p15:clr>
            <a:srgbClr val="A4A3A4"/>
          </p15:clr>
        </p15:guide>
        <p15:guide id="6" orient="horz" pos="3936" userDrawn="1">
          <p15:clr>
            <a:srgbClr val="A4A3A4"/>
          </p15:clr>
        </p15:guide>
        <p15:guide id="7" orient="horz" pos="3624" userDrawn="1">
          <p15:clr>
            <a:srgbClr val="A4A3A4"/>
          </p15:clr>
        </p15:guide>
        <p15:guide id="8" orient="horz" pos="4023" userDrawn="1">
          <p15:clr>
            <a:srgbClr val="A4A3A4"/>
          </p15:clr>
        </p15:guide>
        <p15:guide id="9" orient="horz"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C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4663"/>
  </p:normalViewPr>
  <p:slideViewPr>
    <p:cSldViewPr snapToGrid="0" snapToObjects="1" showGuides="1">
      <p:cViewPr varScale="1">
        <p:scale>
          <a:sx n="78" d="100"/>
          <a:sy n="78" d="100"/>
        </p:scale>
        <p:origin x="192" y="1240"/>
      </p:cViewPr>
      <p:guideLst>
        <p:guide orient="horz" pos="1584"/>
        <p:guide pos="3816"/>
        <p:guide orient="horz" pos="792"/>
        <p:guide pos="528"/>
        <p:guide pos="7152"/>
        <p:guide orient="horz" pos="3936"/>
        <p:guide orient="horz" pos="3624"/>
        <p:guide orient="horz" pos="4023"/>
        <p:guide orient="horz" pos="38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D183B-C813-4CC3-9179-304DE861D96F}" type="datetimeFigureOut">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E70CC-2A89-4948-868A-3785B5A6229D}" type="slidenum">
              <a:t>‹#›</a:t>
            </a:fld>
            <a:endParaRPr lang="en-US"/>
          </a:p>
        </p:txBody>
      </p:sp>
    </p:spTree>
    <p:extLst>
      <p:ext uri="{BB962C8B-B14F-4D97-AF65-F5344CB8AC3E}">
        <p14:creationId xmlns:p14="http://schemas.microsoft.com/office/powerpoint/2010/main" val="99577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 have changed. Back in the 50s and 60s, there was a general call to believers in North America to travel to the ends of the earth and bare witness to the good news of Jesus. Young people were inspired by the martyrdom of Jim Elliott and signed up to participate in international mission. Today there is a questioning of the validity of global ministry, especially in light of the concerns about colonialism, the interruption of cultures and unequal power dynamics. For some there is an attitude of cynicism regarding missions.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2</a:t>
            </a:fld>
            <a:endParaRPr lang="en-US"/>
          </a:p>
        </p:txBody>
      </p:sp>
    </p:spTree>
    <p:extLst>
      <p:ext uri="{BB962C8B-B14F-4D97-AF65-F5344CB8AC3E}">
        <p14:creationId xmlns:p14="http://schemas.microsoft.com/office/powerpoint/2010/main" val="408568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participants in the Global Pathway have walked through the different levels of the pathway, they will be more prepared to serve in a global ministry career. </a:t>
            </a:r>
            <a:br>
              <a:rPr lang="en-US" dirty="0">
                <a:cs typeface="+mn-lt"/>
              </a:rPr>
            </a:br>
            <a:r>
              <a:rPr lang="en-US" dirty="0"/>
              <a:t>Along the path they will have experienced:</a:t>
            </a:r>
          </a:p>
          <a:p>
            <a:pPr marL="171450" indent="-171450">
              <a:buFont typeface="Arial"/>
              <a:buChar char="•"/>
            </a:pPr>
            <a:r>
              <a:rPr lang="en-US" dirty="0"/>
              <a:t>Consistent coaching/training/messaging through the process – </a:t>
            </a:r>
            <a:r>
              <a:rPr lang="en-US" b="1" i="1" dirty="0"/>
              <a:t>What someone learns at 1-2 weeks is reflected in the learning everyone receives throughout the pathway</a:t>
            </a:r>
            <a:endParaRPr lang="en-US" b="1" dirty="0">
              <a:ea typeface="Calibri" panose="020F0502020204030204"/>
              <a:cs typeface="Calibri" panose="020F0502020204030204"/>
            </a:endParaRPr>
          </a:p>
          <a:p>
            <a:pPr marL="171450" indent="-171450">
              <a:buFont typeface="Arial"/>
              <a:buChar char="•"/>
            </a:pPr>
            <a:r>
              <a:rPr lang="en-US" dirty="0"/>
              <a:t>Incremental learning building on each level – </a:t>
            </a:r>
            <a:r>
              <a:rPr lang="en-US" b="1" i="1" dirty="0"/>
              <a:t>Each level learns more in-depth understanding of global ministry and missiology; each level builds in the other</a:t>
            </a:r>
            <a:endParaRPr lang="en-US" b="1" dirty="0">
              <a:ea typeface="Calibri" panose="020F0502020204030204"/>
              <a:cs typeface="Calibri" panose="020F0502020204030204"/>
            </a:endParaRPr>
          </a:p>
          <a:p>
            <a:pPr marL="171450" indent="-171450">
              <a:buFont typeface="Arial"/>
              <a:buChar char="•"/>
            </a:pPr>
            <a:r>
              <a:rPr lang="en-US" dirty="0"/>
              <a:t>Bite-sized opportunities for people where they are – </a:t>
            </a:r>
            <a:r>
              <a:rPr lang="en-US" b="1" i="1" dirty="0"/>
              <a:t>Different time commitments allow for the pathway to fit in people’s ability to participate</a:t>
            </a:r>
            <a:endParaRPr lang="en-US" b="1">
              <a:ea typeface="Calibri" panose="020F0502020204030204"/>
              <a:cs typeface="Calibri" panose="020F0502020204030204"/>
            </a:endParaRPr>
          </a:p>
          <a:p>
            <a:pPr marL="171450" indent="-171450">
              <a:buFont typeface="Arial"/>
              <a:buChar char="•"/>
            </a:pPr>
            <a:r>
              <a:rPr lang="en-US" dirty="0"/>
              <a:t>Better prepared participants interacting with global partners in healthier ways – </a:t>
            </a:r>
            <a:r>
              <a:rPr lang="en-US" b="1" i="1" dirty="0"/>
              <a:t>Learning incrementally is the best way to grow future Global Personnel</a:t>
            </a:r>
            <a:endParaRPr lang="en-US" b="1" dirty="0">
              <a:ea typeface="Calibri" panose="020F0502020204030204"/>
              <a:cs typeface="Calibri" panose="020F0502020204030204"/>
            </a:endParaRPr>
          </a:p>
          <a:p>
            <a:pPr marL="171450" indent="-171450">
              <a:buFont typeface="Arial"/>
              <a:buChar char="•"/>
            </a:pPr>
            <a:r>
              <a:rPr lang="en-US" dirty="0"/>
              <a:t>Global church input and coaching – </a:t>
            </a:r>
            <a:r>
              <a:rPr lang="en-US" b="1" i="1" dirty="0"/>
              <a:t>The global church leaders are asked for their input into what participants are best gifted to move along the pathway; the question is asked “who do YOU want to do ministry with?”</a:t>
            </a:r>
            <a:endParaRPr lang="en-US" b="1" dirty="0">
              <a:ea typeface="Calibri" panose="020F0502020204030204"/>
              <a:cs typeface="Calibri" panose="020F0502020204030204"/>
            </a:endParaRPr>
          </a:p>
          <a:p>
            <a:pPr marL="171450" indent="-171450">
              <a:buFont typeface="Arial"/>
              <a:buChar char="•"/>
            </a:pPr>
            <a:r>
              <a:rPr lang="en-US" b="1"/>
              <a:t>Experiential learning and coaching – </a:t>
            </a:r>
            <a:r>
              <a:rPr lang="en-US" b="1" i="1"/>
              <a:t>learning by doing</a:t>
            </a:r>
            <a:endParaRPr lang="en-US" b="1">
              <a:ea typeface="Calibri" panose="020F0502020204030204"/>
              <a:cs typeface="Calibri" panose="020F0502020204030204"/>
            </a:endParaRPr>
          </a:p>
          <a:p>
            <a:pPr marL="171450" indent="-171450">
              <a:buFont typeface="Arial"/>
              <a:buChar char="•"/>
            </a:pPr>
            <a:r>
              <a:rPr lang="en-US" dirty="0"/>
              <a:t>Discernment process — What is God’s call on your life? – </a:t>
            </a:r>
            <a:r>
              <a:rPr lang="en-US" b="1" i="1" dirty="0"/>
              <a:t>Post participation debriefing with Serve Globally staff as to what come next</a:t>
            </a:r>
            <a:endParaRPr lang="en-US" b="1" dirty="0">
              <a:ea typeface="Calibri" panose="020F0502020204030204"/>
              <a:cs typeface="Calibri" panose="020F0502020204030204"/>
            </a:endParaRPr>
          </a:p>
          <a:p>
            <a:pPr marL="171450" indent="-171450">
              <a:buFont typeface="Arial"/>
              <a:buChar char="•"/>
            </a:pPr>
            <a:r>
              <a:rPr lang="en-US" dirty="0"/>
              <a:t>Church members discipled by the global church leading to a wider and more robust understanding of who God is and how God works in this world – </a:t>
            </a:r>
            <a:r>
              <a:rPr lang="en-US" b="1" i="1" dirty="0"/>
              <a:t>As our ECC church members engage with the global church they will be challenged to discern what God’s call is for them in their own community and cultural context</a:t>
            </a:r>
            <a:endParaRPr lang="en-US" b="1" i="1" dirty="0">
              <a:ea typeface="Calibri" panose="020F0502020204030204"/>
              <a:cs typeface="Calibri" panose="020F0502020204030204"/>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11</a:t>
            </a:fld>
            <a:endParaRPr lang="en-US"/>
          </a:p>
        </p:txBody>
      </p:sp>
    </p:spTree>
    <p:extLst>
      <p:ext uri="{BB962C8B-B14F-4D97-AF65-F5344CB8AC3E}">
        <p14:creationId xmlns:p14="http://schemas.microsoft.com/office/powerpoint/2010/main" val="257788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Pathway is for individuals, couples, and families--</a:t>
            </a:r>
            <a:r>
              <a:rPr lang="en-US" b="1" i="1" dirty="0"/>
              <a:t>Everyone is invited!</a:t>
            </a:r>
            <a:endParaRPr lang="en-US" b="1" i="1"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12</a:t>
            </a:fld>
            <a:endParaRPr lang="en-US"/>
          </a:p>
        </p:txBody>
      </p:sp>
    </p:spTree>
    <p:extLst>
      <p:ext uri="{BB962C8B-B14F-4D97-AF65-F5344CB8AC3E}">
        <p14:creationId xmlns:p14="http://schemas.microsoft.com/office/powerpoint/2010/main" val="384311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utilizing the global pathway and by developing missional leaders both outcomes serve the Church and Serve Globally.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13</a:t>
            </a:fld>
            <a:endParaRPr lang="en-US"/>
          </a:p>
        </p:txBody>
      </p:sp>
    </p:spTree>
    <p:extLst>
      <p:ext uri="{BB962C8B-B14F-4D97-AF65-F5344CB8AC3E}">
        <p14:creationId xmlns:p14="http://schemas.microsoft.com/office/powerpoint/2010/main" val="239836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and your church to join Serve Globally on the Global Pathway!</a:t>
            </a:r>
          </a:p>
        </p:txBody>
      </p:sp>
      <p:sp>
        <p:nvSpPr>
          <p:cNvPr id="4" name="Slide Number Placeholder 3"/>
          <p:cNvSpPr>
            <a:spLocks noGrp="1"/>
          </p:cNvSpPr>
          <p:nvPr>
            <p:ph type="sldNum" sz="quarter" idx="5"/>
          </p:nvPr>
        </p:nvSpPr>
        <p:spPr/>
        <p:txBody>
          <a:bodyPr/>
          <a:lstStyle/>
          <a:p>
            <a:fld id="{FB6E70CC-2A89-4948-868A-3785B5A6229D}" type="slidenum">
              <a:t>14</a:t>
            </a:fld>
            <a:endParaRPr lang="en-US"/>
          </a:p>
        </p:txBody>
      </p:sp>
    </p:spTree>
    <p:extLst>
      <p:ext uri="{BB962C8B-B14F-4D97-AF65-F5344CB8AC3E}">
        <p14:creationId xmlns:p14="http://schemas.microsoft.com/office/powerpoint/2010/main" val="11321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missionaries went out to share stories about what God was doing around the world. Young people would respond by contacting Covenant World Mission and sign up to serve on the mission field. It just happened organically. But times have changed. Missionaries aren’t invited to speak at churches as much as they were in past. Less people attend church, especially younger generations. There are less avenues available for people to hear the call to international ministry, and even then their views of global ministry can be negative.</a:t>
            </a:r>
          </a:p>
        </p:txBody>
      </p:sp>
      <p:sp>
        <p:nvSpPr>
          <p:cNvPr id="4" name="Slide Number Placeholder 3"/>
          <p:cNvSpPr>
            <a:spLocks noGrp="1"/>
          </p:cNvSpPr>
          <p:nvPr>
            <p:ph type="sldNum" sz="quarter" idx="5"/>
          </p:nvPr>
        </p:nvSpPr>
        <p:spPr/>
        <p:txBody>
          <a:bodyPr/>
          <a:lstStyle/>
          <a:p>
            <a:fld id="{FB6E70CC-2A89-4948-868A-3785B5A6229D}" type="slidenum">
              <a:t>3</a:t>
            </a:fld>
            <a:endParaRPr lang="en-US"/>
          </a:p>
        </p:txBody>
      </p:sp>
    </p:spTree>
    <p:extLst>
      <p:ext uri="{BB962C8B-B14F-4D97-AF65-F5344CB8AC3E}">
        <p14:creationId xmlns:p14="http://schemas.microsoft.com/office/powerpoint/2010/main" val="95776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is a big desire by churches to disciple young adults, but Gen Z is different than generations before them.</a:t>
            </a:r>
          </a:p>
          <a:p>
            <a:r>
              <a:rPr lang="en-US" dirty="0"/>
              <a:t>They prefer:</a:t>
            </a:r>
            <a:endParaRPr lang="en-US" dirty="0">
              <a:ea typeface="Calibri" panose="020F0502020204030204"/>
              <a:cs typeface="Calibri" panose="020F0502020204030204"/>
            </a:endParaRPr>
          </a:p>
          <a:p>
            <a:pPr marL="171450" indent="-171450">
              <a:buFont typeface="Arial"/>
              <a:buChar char="•"/>
            </a:pPr>
            <a:r>
              <a:rPr lang="en-US" dirty="0"/>
              <a:t>Committing for short periods of time</a:t>
            </a:r>
            <a:endParaRPr lang="en-US" dirty="0">
              <a:ea typeface="Calibri"/>
              <a:cs typeface="Calibri"/>
            </a:endParaRPr>
          </a:p>
          <a:p>
            <a:pPr marL="171450" indent="-171450">
              <a:buFont typeface="Arial"/>
              <a:buChar char="•"/>
            </a:pPr>
            <a:r>
              <a:rPr lang="en-US" dirty="0"/>
              <a:t>Learning through participating in ministry experientially</a:t>
            </a:r>
            <a:endParaRPr lang="en-US" dirty="0">
              <a:ea typeface="Calibri"/>
              <a:cs typeface="Calibri"/>
            </a:endParaRPr>
          </a:p>
          <a:p>
            <a:pPr marL="171450" indent="-171450">
              <a:buFont typeface="Arial"/>
              <a:buChar char="•"/>
            </a:pPr>
            <a:r>
              <a:rPr lang="en-US" dirty="0"/>
              <a:t>Being coached, and exploring what God is teaching them through their experiences</a:t>
            </a:r>
            <a:endParaRPr lang="en-US" dirty="0">
              <a:ea typeface="Calibri"/>
              <a:cs typeface="Calibri"/>
            </a:endParaRPr>
          </a:p>
          <a:p>
            <a:pPr marL="171450" indent="-171450">
              <a:buFont typeface="Arial"/>
              <a:buChar char="•"/>
            </a:pPr>
            <a:r>
              <a:rPr lang="en-US" dirty="0"/>
              <a:t>Ministry with a strong emphasis on Biblical justice</a:t>
            </a:r>
            <a:endParaRPr lang="en-US" dirty="0">
              <a:ea typeface="Calibri"/>
              <a:cs typeface="Calibri"/>
            </a:endParaRPr>
          </a:p>
          <a:p>
            <a:pPr marL="171450" indent="-171450">
              <a:buFont typeface="Arial"/>
              <a:buChar char="•"/>
            </a:pPr>
            <a:r>
              <a:rPr lang="en-US" dirty="0"/>
              <a:t>Exploring their spirituality, but not necessarily through the church</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B6E70CC-2A89-4948-868A-3785B5A6229D}" type="slidenum">
              <a:t>4</a:t>
            </a:fld>
            <a:endParaRPr lang="en-US"/>
          </a:p>
        </p:txBody>
      </p:sp>
    </p:spTree>
    <p:extLst>
      <p:ext uri="{BB962C8B-B14F-4D97-AF65-F5344CB8AC3E}">
        <p14:creationId xmlns:p14="http://schemas.microsoft.com/office/powerpoint/2010/main" val="2182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Serve Globally has created this strategic plan.</a:t>
            </a:r>
          </a:p>
        </p:txBody>
      </p:sp>
      <p:sp>
        <p:nvSpPr>
          <p:cNvPr id="4" name="Slide Number Placeholder 3"/>
          <p:cNvSpPr>
            <a:spLocks noGrp="1"/>
          </p:cNvSpPr>
          <p:nvPr>
            <p:ph type="sldNum" sz="quarter" idx="5"/>
          </p:nvPr>
        </p:nvSpPr>
        <p:spPr/>
        <p:txBody>
          <a:bodyPr/>
          <a:lstStyle/>
          <a:p>
            <a:fld id="{FB6E70CC-2A89-4948-868A-3785B5A6229D}" type="slidenum">
              <a:t>5</a:t>
            </a:fld>
            <a:endParaRPr lang="en-US"/>
          </a:p>
        </p:txBody>
      </p:sp>
    </p:spTree>
    <p:extLst>
      <p:ext uri="{BB962C8B-B14F-4D97-AF65-F5344CB8AC3E}">
        <p14:creationId xmlns:p14="http://schemas.microsoft.com/office/powerpoint/2010/main" val="417435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Pathway is made up of four components/ministries that are all interconnected.</a:t>
            </a:r>
          </a:p>
        </p:txBody>
      </p:sp>
      <p:sp>
        <p:nvSpPr>
          <p:cNvPr id="4" name="Slide Number Placeholder 3"/>
          <p:cNvSpPr>
            <a:spLocks noGrp="1"/>
          </p:cNvSpPr>
          <p:nvPr>
            <p:ph type="sldNum" sz="quarter" idx="5"/>
          </p:nvPr>
        </p:nvSpPr>
        <p:spPr/>
        <p:txBody>
          <a:bodyPr/>
          <a:lstStyle/>
          <a:p>
            <a:fld id="{FB6E70CC-2A89-4948-868A-3785B5A6229D}" type="slidenum">
              <a:t>6</a:t>
            </a:fld>
            <a:endParaRPr lang="en-US"/>
          </a:p>
        </p:txBody>
      </p:sp>
    </p:spTree>
    <p:extLst>
      <p:ext uri="{BB962C8B-B14F-4D97-AF65-F5344CB8AC3E}">
        <p14:creationId xmlns:p14="http://schemas.microsoft.com/office/powerpoint/2010/main" val="36088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shortest commitment and can involve anyone! </a:t>
            </a:r>
          </a:p>
          <a:p>
            <a:r>
              <a:rPr lang="en-US" dirty="0"/>
              <a:t>Providing opportunities for people to be involved in global ministry in ways that are missionally appropriate and healthy, through training, preparation and coaching that involve a consistent message shared throughout the entire Global Pathway. </a:t>
            </a:r>
            <a:endParaRPr lang="en-US" dirty="0">
              <a:ea typeface="Calibri" panose="020F0502020204030204"/>
              <a:cs typeface="Calibri" panose="020F0502020204030204"/>
            </a:endParaRPr>
          </a:p>
          <a:p>
            <a:r>
              <a:rPr lang="en-US"/>
              <a:t>What an individual learns and participates in at this level reflects what even those involved in long-term mission would learn in a basic way. </a:t>
            </a:r>
            <a:endParaRPr lang="en-US">
              <a:ea typeface="Calibri"/>
              <a:cs typeface="Calibri"/>
            </a:endParaRPr>
          </a:p>
          <a:p>
            <a:r>
              <a:rPr lang="en-US" dirty="0"/>
              <a:t>From these participants our global partners will be asked these questions: "Which of the participants stood out to you?" "Who would you want to do ministry with?" "Who has special gifts for international ministry?”</a:t>
            </a:r>
            <a:endParaRPr lang="en-US" dirty="0">
              <a:ea typeface="Calibri"/>
              <a:cs typeface="Calibri"/>
            </a:endParaRPr>
          </a:p>
          <a:p>
            <a:r>
              <a:rPr lang="en-US" dirty="0"/>
              <a:t>We invite those individuals to participate in the next step along the path.</a:t>
            </a: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7</a:t>
            </a:fld>
            <a:endParaRPr lang="en-US"/>
          </a:p>
        </p:txBody>
      </p:sp>
    </p:spTree>
    <p:extLst>
      <p:ext uri="{BB962C8B-B14F-4D97-AF65-F5344CB8AC3E}">
        <p14:creationId xmlns:p14="http://schemas.microsoft.com/office/powerpoint/2010/main" val="25135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 Globally is offering a new opportunity for individuals, couples, and families to participate in a 2-3 month internship with our global partners. </a:t>
            </a:r>
          </a:p>
          <a:p>
            <a:r>
              <a:rPr lang="en-US" dirty="0"/>
              <a:t>The primary focus of the internship is to learn and be discipled. </a:t>
            </a:r>
          </a:p>
          <a:p>
            <a:r>
              <a:rPr lang="en-US" dirty="0"/>
              <a:t>This will take place through: </a:t>
            </a:r>
          </a:p>
          <a:p>
            <a:pPr marL="171450" indent="-171450">
              <a:buFont typeface="Arial"/>
              <a:buChar char="•"/>
            </a:pPr>
            <a:r>
              <a:rPr lang="en-US"/>
              <a:t>Daily reflections, which include readings, prayer, journalling, etc.</a:t>
            </a:r>
            <a:endParaRPr lang="en-US">
              <a:ea typeface="Calibri" panose="020F0502020204030204"/>
              <a:cs typeface="Calibri" panose="020F0502020204030204"/>
            </a:endParaRPr>
          </a:p>
          <a:p>
            <a:pPr marL="171450" indent="-171450">
              <a:buFont typeface="Arial"/>
              <a:buChar char="•"/>
            </a:pPr>
            <a:r>
              <a:rPr lang="en-US" dirty="0"/>
              <a:t>Weekly coaching sessions led by Global Personnel</a:t>
            </a:r>
            <a:endParaRPr lang="en-US" dirty="0">
              <a:ea typeface="Calibri" panose="020F0502020204030204"/>
              <a:cs typeface="Calibri" panose="020F0502020204030204"/>
            </a:endParaRPr>
          </a:p>
          <a:p>
            <a:pPr marL="171450" indent="-171450">
              <a:buFont typeface="Arial"/>
              <a:buChar char="•"/>
            </a:pPr>
            <a:r>
              <a:rPr lang="en-US" dirty="0"/>
              <a:t>Experiential learning provided by the global church partner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6E70CC-2A89-4948-868A-3785B5A6229D}" type="slidenum">
              <a:t>8</a:t>
            </a:fld>
            <a:endParaRPr lang="en-US"/>
          </a:p>
        </p:txBody>
      </p:sp>
    </p:spTree>
    <p:extLst>
      <p:ext uri="{BB962C8B-B14F-4D97-AF65-F5344CB8AC3E}">
        <p14:creationId xmlns:p14="http://schemas.microsoft.com/office/powerpoint/2010/main" val="264141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 Globally is offering a 1-3 year opportunity to utilize your skills under the leadership of our global church partners.</a:t>
            </a:r>
          </a:p>
          <a:p>
            <a:r>
              <a:rPr lang="en-US" dirty="0"/>
              <a:t>Deeper preparation, language learning, and continued discipleship will be a part of this.</a:t>
            </a:r>
            <a:endParaRPr lang="en-US" dirty="0">
              <a:ea typeface="Calibri"/>
              <a:cs typeface="Calibri"/>
            </a:endParaRPr>
          </a:p>
          <a:p>
            <a:r>
              <a:rPr lang="en-US" dirty="0"/>
              <a:t>Participants will be considered Global Personnel and be placed in a location where their skills will be utilized most.</a:t>
            </a:r>
          </a:p>
        </p:txBody>
      </p:sp>
      <p:sp>
        <p:nvSpPr>
          <p:cNvPr id="4" name="Slide Number Placeholder 3"/>
          <p:cNvSpPr>
            <a:spLocks noGrp="1"/>
          </p:cNvSpPr>
          <p:nvPr>
            <p:ph type="sldNum" sz="quarter" idx="5"/>
          </p:nvPr>
        </p:nvSpPr>
        <p:spPr/>
        <p:txBody>
          <a:bodyPr/>
          <a:lstStyle/>
          <a:p>
            <a:fld id="{FB6E70CC-2A89-4948-868A-3785B5A6229D}" type="slidenum">
              <a:t>9</a:t>
            </a:fld>
            <a:endParaRPr lang="en-US"/>
          </a:p>
        </p:txBody>
      </p:sp>
    </p:spTree>
    <p:extLst>
      <p:ext uri="{BB962C8B-B14F-4D97-AF65-F5344CB8AC3E}">
        <p14:creationId xmlns:p14="http://schemas.microsoft.com/office/powerpoint/2010/main" val="144784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hope is the Global Pathway will help the Evangelical Covenant Church to develop the next generation of Global Personnel.</a:t>
            </a:r>
          </a:p>
        </p:txBody>
      </p:sp>
      <p:sp>
        <p:nvSpPr>
          <p:cNvPr id="4" name="Slide Number Placeholder 3"/>
          <p:cNvSpPr>
            <a:spLocks noGrp="1"/>
          </p:cNvSpPr>
          <p:nvPr>
            <p:ph type="sldNum" sz="quarter" idx="5"/>
          </p:nvPr>
        </p:nvSpPr>
        <p:spPr/>
        <p:txBody>
          <a:bodyPr/>
          <a:lstStyle/>
          <a:p>
            <a:fld id="{FB6E70CC-2A89-4948-868A-3785B5A6229D}" type="slidenum">
              <a:t>10</a:t>
            </a:fld>
            <a:endParaRPr lang="en-US"/>
          </a:p>
        </p:txBody>
      </p:sp>
    </p:spTree>
    <p:extLst>
      <p:ext uri="{BB962C8B-B14F-4D97-AF65-F5344CB8AC3E}">
        <p14:creationId xmlns:p14="http://schemas.microsoft.com/office/powerpoint/2010/main" val="258837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B837-5B4A-0944-B865-EA2901B51995}"/>
              </a:ext>
            </a:extLst>
          </p:cNvPr>
          <p:cNvSpPr>
            <a:spLocks noGrp="1"/>
          </p:cNvSpPr>
          <p:nvPr>
            <p:ph type="ctrTitle"/>
          </p:nvPr>
        </p:nvSpPr>
        <p:spPr>
          <a:xfrm>
            <a:off x="838200" y="2044970"/>
            <a:ext cx="10515599" cy="2248976"/>
          </a:xfrm>
          <a:prstGeom prst="rect">
            <a:avLst/>
          </a:prstGeom>
        </p:spPr>
        <p:txBody>
          <a:bodyPr anchor="b">
            <a:normAutofit/>
          </a:bodyPr>
          <a:lstStyle>
            <a:lvl1pPr algn="ctr">
              <a:defRPr sz="7200" baseline="0">
                <a:solidFill>
                  <a:schemeClr val="bg1"/>
                </a:solidFill>
                <a:latin typeface="DM Serif Display"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7D9D66A0-BFB4-924E-9D7E-7FA98BA70FC3}"/>
              </a:ext>
            </a:extLst>
          </p:cNvPr>
          <p:cNvSpPr>
            <a:spLocks noGrp="1"/>
          </p:cNvSpPr>
          <p:nvPr>
            <p:ph type="subTitle" idx="1"/>
          </p:nvPr>
        </p:nvSpPr>
        <p:spPr>
          <a:xfrm>
            <a:off x="828482" y="4684143"/>
            <a:ext cx="10515600" cy="1327704"/>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A9199664-00DE-D04E-01A2-ABC7E09A91D2}"/>
              </a:ext>
            </a:extLst>
          </p:cNvPr>
          <p:cNvPicPr>
            <a:picLocks noChangeAspect="1"/>
          </p:cNvPicPr>
          <p:nvPr userDrawn="1"/>
        </p:nvPicPr>
        <p:blipFill>
          <a:blip r:embed="rId2"/>
          <a:stretch>
            <a:fillRect/>
          </a:stretch>
        </p:blipFill>
        <p:spPr>
          <a:xfrm>
            <a:off x="3758318" y="542242"/>
            <a:ext cx="4675366" cy="1230360"/>
          </a:xfrm>
          <a:prstGeom prst="rect">
            <a:avLst/>
          </a:prstGeom>
        </p:spPr>
      </p:pic>
    </p:spTree>
    <p:extLst>
      <p:ext uri="{BB962C8B-B14F-4D97-AF65-F5344CB8AC3E}">
        <p14:creationId xmlns:p14="http://schemas.microsoft.com/office/powerpoint/2010/main" val="1422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08AD-8195-DF4B-B184-6ACF48708464}"/>
              </a:ext>
            </a:extLst>
          </p:cNvPr>
          <p:cNvSpPr>
            <a:spLocks noGrp="1"/>
          </p:cNvSpPr>
          <p:nvPr>
            <p:ph type="title"/>
          </p:nvPr>
        </p:nvSpPr>
        <p:spPr>
          <a:xfrm>
            <a:off x="837109" y="1805564"/>
            <a:ext cx="10515600" cy="1325563"/>
          </a:xfrm>
          <a:prstGeom prst="rect">
            <a:avLst/>
          </a:prstGeo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6C03DB67-AA44-7C4D-ADB1-86824F6ECEA5}"/>
              </a:ext>
            </a:extLst>
          </p:cNvPr>
          <p:cNvSpPr>
            <a:spLocks noGrp="1"/>
          </p:cNvSpPr>
          <p:nvPr>
            <p:ph idx="1"/>
          </p:nvPr>
        </p:nvSpPr>
        <p:spPr>
          <a:xfrm>
            <a:off x="838200" y="3131127"/>
            <a:ext cx="10515600" cy="304583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white symbol with circles and dots&#10;&#10;Description automatically generated">
            <a:extLst>
              <a:ext uri="{FF2B5EF4-FFF2-40B4-BE49-F238E27FC236}">
                <a16:creationId xmlns:a16="http://schemas.microsoft.com/office/drawing/2014/main" id="{5588EC2C-CB34-9BA2-8E78-19884277B1D4}"/>
              </a:ext>
            </a:extLst>
          </p:cNvPr>
          <p:cNvPicPr>
            <a:picLocks noChangeAspect="1"/>
          </p:cNvPicPr>
          <p:nvPr userDrawn="1"/>
        </p:nvPicPr>
        <p:blipFill>
          <a:blip r:embed="rId2"/>
          <a:stretch>
            <a:fillRect/>
          </a:stretch>
        </p:blipFill>
        <p:spPr>
          <a:xfrm>
            <a:off x="5712406" y="537287"/>
            <a:ext cx="765006" cy="757356"/>
          </a:xfrm>
          <a:prstGeom prst="rect">
            <a:avLst/>
          </a:prstGeom>
        </p:spPr>
      </p:pic>
    </p:spTree>
    <p:extLst>
      <p:ext uri="{BB962C8B-B14F-4D97-AF65-F5344CB8AC3E}">
        <p14:creationId xmlns:p14="http://schemas.microsoft.com/office/powerpoint/2010/main" val="285038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CFFF-B5E9-834F-9A73-EBF0AA61434E}"/>
              </a:ext>
            </a:extLst>
          </p:cNvPr>
          <p:cNvSpPr>
            <a:spLocks noGrp="1"/>
          </p:cNvSpPr>
          <p:nvPr>
            <p:ph type="title"/>
          </p:nvPr>
        </p:nvSpPr>
        <p:spPr>
          <a:xfrm>
            <a:off x="831850" y="1294643"/>
            <a:ext cx="10515600" cy="4801357"/>
          </a:xfrm>
          <a:prstGeom prst="rect">
            <a:avLst/>
          </a:prstGeom>
        </p:spPr>
        <p:txBody>
          <a:bodyPr anchor="ctr">
            <a:normAutofit/>
          </a:bodyPr>
          <a:lstStyle>
            <a:lvl1pPr>
              <a:defRPr sz="7200"/>
            </a:lvl1pPr>
          </a:lstStyle>
          <a:p>
            <a:r>
              <a:rPr lang="en-US" dirty="0"/>
              <a:t>Click to edit Master title style</a:t>
            </a:r>
          </a:p>
        </p:txBody>
      </p:sp>
      <p:sp>
        <p:nvSpPr>
          <p:cNvPr id="8" name="Rectangle 7">
            <a:extLst>
              <a:ext uri="{FF2B5EF4-FFF2-40B4-BE49-F238E27FC236}">
                <a16:creationId xmlns:a16="http://schemas.microsoft.com/office/drawing/2014/main" id="{0E9D50CE-C3B0-2549-B960-FBC90E99ABFD}"/>
              </a:ext>
            </a:extLst>
          </p:cNvPr>
          <p:cNvSpPr/>
          <p:nvPr userDrawn="1"/>
        </p:nvSpPr>
        <p:spPr>
          <a:xfrm>
            <a:off x="0" y="6096000"/>
            <a:ext cx="12192000" cy="288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4E7BF6-3BEC-7C49-997B-D9E0D2B4E37A}"/>
              </a:ext>
            </a:extLst>
          </p:cNvPr>
          <p:cNvSpPr/>
          <p:nvPr userDrawn="1"/>
        </p:nvSpPr>
        <p:spPr>
          <a:xfrm>
            <a:off x="0" y="6096000"/>
            <a:ext cx="12192000" cy="288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mj-lt"/>
            </a:endParaRPr>
          </a:p>
        </p:txBody>
      </p:sp>
      <p:pic>
        <p:nvPicPr>
          <p:cNvPr id="3" name="Picture 2" descr="A white symbol with circles and dots&#10;&#10;Description automatically generated">
            <a:extLst>
              <a:ext uri="{FF2B5EF4-FFF2-40B4-BE49-F238E27FC236}">
                <a16:creationId xmlns:a16="http://schemas.microsoft.com/office/drawing/2014/main" id="{544983B0-8437-7CF7-D4D9-E3396ABCAB82}"/>
              </a:ext>
            </a:extLst>
          </p:cNvPr>
          <p:cNvPicPr>
            <a:picLocks noChangeAspect="1"/>
          </p:cNvPicPr>
          <p:nvPr userDrawn="1"/>
        </p:nvPicPr>
        <p:blipFill>
          <a:blip r:embed="rId2"/>
          <a:stretch>
            <a:fillRect/>
          </a:stretch>
        </p:blipFill>
        <p:spPr>
          <a:xfrm>
            <a:off x="5712406" y="537287"/>
            <a:ext cx="765006" cy="757356"/>
          </a:xfrm>
          <a:prstGeom prst="rect">
            <a:avLst/>
          </a:prstGeom>
        </p:spPr>
      </p:pic>
    </p:spTree>
    <p:extLst>
      <p:ext uri="{BB962C8B-B14F-4D97-AF65-F5344CB8AC3E}">
        <p14:creationId xmlns:p14="http://schemas.microsoft.com/office/powerpoint/2010/main" val="33584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8C6A-F44B-2B4B-BC7E-1E56EECC7FAD}"/>
              </a:ext>
            </a:extLst>
          </p:cNvPr>
          <p:cNvSpPr>
            <a:spLocks noGrp="1"/>
          </p:cNvSpPr>
          <p:nvPr>
            <p:ph type="title"/>
          </p:nvPr>
        </p:nvSpPr>
        <p:spPr>
          <a:xfrm>
            <a:off x="838200" y="1260330"/>
            <a:ext cx="10515600" cy="1325563"/>
          </a:xfrm>
          <a:prstGeom prst="rect">
            <a:avLst/>
          </a:prstGeo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EB493D2C-A1E2-8547-B629-368B749CFA42}"/>
              </a:ext>
            </a:extLst>
          </p:cNvPr>
          <p:cNvSpPr>
            <a:spLocks noGrp="1"/>
          </p:cNvSpPr>
          <p:nvPr>
            <p:ph sz="half" idx="1"/>
          </p:nvPr>
        </p:nvSpPr>
        <p:spPr>
          <a:xfrm>
            <a:off x="838200" y="2563091"/>
            <a:ext cx="5181600" cy="3613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B1D565C-01C7-0741-B593-88BAC5353412}"/>
              </a:ext>
            </a:extLst>
          </p:cNvPr>
          <p:cNvSpPr>
            <a:spLocks noGrp="1"/>
          </p:cNvSpPr>
          <p:nvPr>
            <p:ph sz="half" idx="2"/>
          </p:nvPr>
        </p:nvSpPr>
        <p:spPr>
          <a:xfrm>
            <a:off x="6172200" y="2563089"/>
            <a:ext cx="5181600" cy="36138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white symbol with circles and dots&#10;&#10;Description automatically generated">
            <a:extLst>
              <a:ext uri="{FF2B5EF4-FFF2-40B4-BE49-F238E27FC236}">
                <a16:creationId xmlns:a16="http://schemas.microsoft.com/office/drawing/2014/main" id="{3E236859-F260-A539-80E5-D3DB2DAAEA01}"/>
              </a:ext>
            </a:extLst>
          </p:cNvPr>
          <p:cNvPicPr>
            <a:picLocks noChangeAspect="1"/>
          </p:cNvPicPr>
          <p:nvPr userDrawn="1"/>
        </p:nvPicPr>
        <p:blipFill>
          <a:blip r:embed="rId2"/>
          <a:stretch>
            <a:fillRect/>
          </a:stretch>
        </p:blipFill>
        <p:spPr>
          <a:xfrm>
            <a:off x="5712406" y="537287"/>
            <a:ext cx="765006" cy="757356"/>
          </a:xfrm>
          <a:prstGeom prst="rect">
            <a:avLst/>
          </a:prstGeom>
        </p:spPr>
      </p:pic>
    </p:spTree>
    <p:extLst>
      <p:ext uri="{BB962C8B-B14F-4D97-AF65-F5344CB8AC3E}">
        <p14:creationId xmlns:p14="http://schemas.microsoft.com/office/powerpoint/2010/main" val="119296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19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tx1"/>
            </a:gs>
            <a:gs pos="69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217348-BE41-D34A-BF35-A66F55315748}"/>
              </a:ext>
            </a:extLst>
          </p:cNvPr>
          <p:cNvSpPr>
            <a:spLocks noGrp="1"/>
          </p:cNvSpPr>
          <p:nvPr>
            <p:ph type="body" idx="1"/>
          </p:nvPr>
        </p:nvSpPr>
        <p:spPr>
          <a:xfrm>
            <a:off x="838200" y="2865119"/>
            <a:ext cx="10515600" cy="33118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EDFB7886-8BF6-7647-8EC4-4B7A35EEAB36}"/>
              </a:ext>
            </a:extLst>
          </p:cNvPr>
          <p:cNvSpPr>
            <a:spLocks noGrp="1"/>
          </p:cNvSpPr>
          <p:nvPr>
            <p:ph type="title"/>
          </p:nvPr>
        </p:nvSpPr>
        <p:spPr>
          <a:xfrm>
            <a:off x="837109" y="150225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FCC3E999-029D-2E47-A68D-74D732298CEC}"/>
              </a:ext>
            </a:extLst>
          </p:cNvPr>
          <p:cNvSpPr/>
          <p:nvPr userDrawn="1"/>
        </p:nvSpPr>
        <p:spPr>
          <a:xfrm>
            <a:off x="0" y="6096000"/>
            <a:ext cx="12192000" cy="288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symbol with circles and dots&#10;&#10;Description automatically generated">
            <a:extLst>
              <a:ext uri="{FF2B5EF4-FFF2-40B4-BE49-F238E27FC236}">
                <a16:creationId xmlns:a16="http://schemas.microsoft.com/office/drawing/2014/main" id="{8AB78FC9-902F-DF31-9E0B-F9E2941AC065}"/>
              </a:ext>
            </a:extLst>
          </p:cNvPr>
          <p:cNvPicPr>
            <a:picLocks noChangeAspect="1"/>
          </p:cNvPicPr>
          <p:nvPr userDrawn="1"/>
        </p:nvPicPr>
        <p:blipFill>
          <a:blip r:embed="rId7"/>
          <a:stretch>
            <a:fillRect/>
          </a:stretch>
        </p:blipFill>
        <p:spPr>
          <a:xfrm>
            <a:off x="5712406" y="537287"/>
            <a:ext cx="765006" cy="757356"/>
          </a:xfrm>
          <a:prstGeom prst="rect">
            <a:avLst/>
          </a:prstGeom>
        </p:spPr>
      </p:pic>
    </p:spTree>
    <p:extLst>
      <p:ext uri="{BB962C8B-B14F-4D97-AF65-F5344CB8AC3E}">
        <p14:creationId xmlns:p14="http://schemas.microsoft.com/office/powerpoint/2010/main" val="377108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xStyles>
    <p:titleStyle>
      <a:lvl1pPr algn="l" defTabSz="914400" rtl="0" eaLnBrk="1" latinLnBrk="0" hangingPunct="1">
        <a:lnSpc>
          <a:spcPct val="90000"/>
        </a:lnSpc>
        <a:spcBef>
          <a:spcPct val="0"/>
        </a:spcBef>
        <a:buNone/>
        <a:defRPr sz="4800" kern="1200" baseline="0">
          <a:solidFill>
            <a:schemeClr val="bg1"/>
          </a:solidFill>
          <a:latin typeface="DM Serif Displa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E042F8-DD8A-91A2-E054-B373BA4FBA41}"/>
              </a:ext>
            </a:extLst>
          </p:cNvPr>
          <p:cNvPicPr>
            <a:picLocks noGrp="1" noRot="1" noChangeAspect="1" noMove="1" noResize="1" noEditPoints="1" noAdjustHandles="1" noChangeArrowheads="1" noChangeShapeType="1" noCrop="1"/>
          </p:cNvPicPr>
          <p:nvPr/>
        </p:nvPicPr>
        <p:blipFill>
          <a:blip r:embed="rId2">
            <a:alphaModFix amt="20000"/>
          </a:blip>
          <a:srcRect/>
          <a:stretch/>
        </p:blipFill>
        <p:spPr>
          <a:xfrm>
            <a:off x="-4212749" y="-6870031"/>
            <a:ext cx="20598062" cy="20598062"/>
          </a:xfrm>
          <a:prstGeom prst="rect">
            <a:avLst/>
          </a:prstGeom>
        </p:spPr>
      </p:pic>
      <p:sp>
        <p:nvSpPr>
          <p:cNvPr id="3" name="Subtitle 2">
            <a:extLst>
              <a:ext uri="{FF2B5EF4-FFF2-40B4-BE49-F238E27FC236}">
                <a16:creationId xmlns:a16="http://schemas.microsoft.com/office/drawing/2014/main" id="{E9A6FEAD-1103-E675-A274-B50B8F78D3A2}"/>
              </a:ext>
            </a:extLst>
          </p:cNvPr>
          <p:cNvSpPr>
            <a:spLocks noGrp="1"/>
          </p:cNvSpPr>
          <p:nvPr>
            <p:ph type="subTitle" idx="1"/>
          </p:nvPr>
        </p:nvSpPr>
        <p:spPr>
          <a:xfrm>
            <a:off x="828482" y="5269831"/>
            <a:ext cx="10515600" cy="1045927"/>
          </a:xfrm>
        </p:spPr>
        <p:txBody>
          <a:bodyPr/>
          <a:lstStyle/>
          <a:p>
            <a:r>
              <a:rPr lang="en-US" spc="300" dirty="0"/>
              <a:t>A SERVE GLOBALLY RESOURCE</a:t>
            </a:r>
          </a:p>
        </p:txBody>
      </p:sp>
      <p:pic>
        <p:nvPicPr>
          <p:cNvPr id="7" name="Picture 6" descr="A black and white logo&#10;&#10;Description automatically generated">
            <a:extLst>
              <a:ext uri="{FF2B5EF4-FFF2-40B4-BE49-F238E27FC236}">
                <a16:creationId xmlns:a16="http://schemas.microsoft.com/office/drawing/2014/main" id="{7FB8106F-960E-EC00-8716-BBDFEF5A75E5}"/>
              </a:ext>
            </a:extLst>
          </p:cNvPr>
          <p:cNvPicPr>
            <a:picLocks noChangeAspect="1"/>
          </p:cNvPicPr>
          <p:nvPr/>
        </p:nvPicPr>
        <p:blipFill>
          <a:blip r:embed="rId3"/>
          <a:stretch>
            <a:fillRect/>
          </a:stretch>
        </p:blipFill>
        <p:spPr>
          <a:xfrm>
            <a:off x="3758317" y="2341393"/>
            <a:ext cx="4675366" cy="2639680"/>
          </a:xfrm>
          <a:prstGeom prst="rect">
            <a:avLst/>
          </a:prstGeom>
        </p:spPr>
      </p:pic>
    </p:spTree>
    <p:extLst>
      <p:ext uri="{BB962C8B-B14F-4D97-AF65-F5344CB8AC3E}">
        <p14:creationId xmlns:p14="http://schemas.microsoft.com/office/powerpoint/2010/main" val="411970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tx1"/>
            </a:gs>
            <a:gs pos="68000">
              <a:schemeClr val="tx2"/>
            </a:gs>
          </a:gsLst>
          <a:path path="circle">
            <a:fillToRect l="100000" t="100000"/>
          </a:path>
          <a:tileRect r="-100000" b="-100000"/>
        </a:gradFill>
        <a:effectLst/>
      </p:bgPr>
    </p:bg>
    <p:spTree>
      <p:nvGrpSpPr>
        <p:cNvPr id="1" name="">
          <a:extLst>
            <a:ext uri="{FF2B5EF4-FFF2-40B4-BE49-F238E27FC236}">
              <a16:creationId xmlns:a16="http://schemas.microsoft.com/office/drawing/2014/main" id="{78161E6C-152E-0E5B-9DE1-94905BC73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90B56-15AD-3A7A-2C04-183EB0FAFFF0}"/>
              </a:ext>
            </a:extLst>
          </p:cNvPr>
          <p:cNvSpPr>
            <a:spLocks noGrp="1"/>
          </p:cNvSpPr>
          <p:nvPr>
            <p:ph type="title"/>
          </p:nvPr>
        </p:nvSpPr>
        <p:spPr>
          <a:xfrm>
            <a:off x="837109" y="1715919"/>
            <a:ext cx="10515600" cy="1325563"/>
          </a:xfrm>
        </p:spPr>
        <p:txBody>
          <a:bodyPr>
            <a:normAutofit/>
          </a:bodyPr>
          <a:lstStyle/>
          <a:p>
            <a:r>
              <a:rPr lang="en-US" sz="7200" dirty="0"/>
              <a:t>3+ Years</a:t>
            </a:r>
          </a:p>
        </p:txBody>
      </p:sp>
      <p:sp>
        <p:nvSpPr>
          <p:cNvPr id="3" name="Content Placeholder 2">
            <a:extLst>
              <a:ext uri="{FF2B5EF4-FFF2-40B4-BE49-F238E27FC236}">
                <a16:creationId xmlns:a16="http://schemas.microsoft.com/office/drawing/2014/main" id="{12A7D86E-0CC1-831A-0C10-743535CE5DE7}"/>
              </a:ext>
            </a:extLst>
          </p:cNvPr>
          <p:cNvSpPr>
            <a:spLocks noGrp="1"/>
          </p:cNvSpPr>
          <p:nvPr>
            <p:ph idx="1"/>
          </p:nvPr>
        </p:nvSpPr>
        <p:spPr>
          <a:xfrm>
            <a:off x="838200" y="3041482"/>
            <a:ext cx="10515600" cy="3045835"/>
          </a:xfrm>
        </p:spPr>
        <p:txBody>
          <a:bodyPr vert="horz" lIns="91440" tIns="45720" rIns="91440" bIns="45720" rtlCol="0" anchor="t">
            <a:normAutofit/>
          </a:bodyPr>
          <a:lstStyle/>
          <a:p>
            <a:pPr marL="0" indent="0">
              <a:buNone/>
            </a:pPr>
            <a:r>
              <a:rPr lang="en-US" sz="3200" b="1" dirty="0">
                <a:ea typeface="TAN Garland"/>
                <a:cs typeface="TAN Garland"/>
                <a:sym typeface="TAN Garland"/>
              </a:rPr>
              <a:t>Global Personnel</a:t>
            </a:r>
          </a:p>
          <a:p>
            <a:pPr marL="0" indent="0">
              <a:buNone/>
            </a:pPr>
            <a:r>
              <a:rPr lang="en-US" sz="2800" dirty="0">
                <a:latin typeface="Calibri"/>
                <a:ea typeface="TAN Garland"/>
                <a:cs typeface="TAN Garland"/>
                <a:sym typeface="TAN Garland"/>
              </a:rPr>
              <a:t>Response to a call to global ministry as a career.</a:t>
            </a:r>
            <a:endParaRPr lang="en-US" sz="2800" dirty="0">
              <a:latin typeface="Calibri"/>
              <a:ea typeface="TAN Garland"/>
              <a:cs typeface="TAN Garland"/>
            </a:endParaRPr>
          </a:p>
        </p:txBody>
      </p:sp>
      <p:pic>
        <p:nvPicPr>
          <p:cNvPr id="6" name="Picture 5">
            <a:extLst>
              <a:ext uri="{FF2B5EF4-FFF2-40B4-BE49-F238E27FC236}">
                <a16:creationId xmlns:a16="http://schemas.microsoft.com/office/drawing/2014/main" id="{5E1D5B77-9E2C-E98A-98D8-AC4FA4D7B4D8}"/>
              </a:ext>
            </a:extLst>
          </p:cNvPr>
          <p:cNvPicPr>
            <a:picLocks noChangeAspect="1"/>
          </p:cNvPicPr>
          <p:nvPr/>
        </p:nvPicPr>
        <p:blipFill>
          <a:blip r:embed="rId3"/>
          <a:srcRect/>
          <a:stretch/>
        </p:blipFill>
        <p:spPr>
          <a:xfrm>
            <a:off x="834655" y="4851399"/>
            <a:ext cx="10518054" cy="1325562"/>
          </a:xfrm>
          <a:prstGeom prst="rect">
            <a:avLst/>
          </a:prstGeom>
        </p:spPr>
      </p:pic>
      <p:pic>
        <p:nvPicPr>
          <p:cNvPr id="5" name="Picture 4">
            <a:extLst>
              <a:ext uri="{FF2B5EF4-FFF2-40B4-BE49-F238E27FC236}">
                <a16:creationId xmlns:a16="http://schemas.microsoft.com/office/drawing/2014/main" id="{CA5EBA72-679F-4FFF-4DEA-E67D8EAC46AF}"/>
              </a:ext>
            </a:extLst>
          </p:cNvPr>
          <p:cNvPicPr>
            <a:picLocks noChangeAspect="1"/>
          </p:cNvPicPr>
          <p:nvPr/>
        </p:nvPicPr>
        <p:blipFill>
          <a:blip r:embed="rId4"/>
          <a:srcRect/>
          <a:stretch/>
        </p:blipFill>
        <p:spPr>
          <a:xfrm>
            <a:off x="8957388" y="534195"/>
            <a:ext cx="2687216" cy="2687216"/>
          </a:xfrm>
          <a:prstGeom prst="rect">
            <a:avLst/>
          </a:prstGeom>
        </p:spPr>
      </p:pic>
      <p:sp>
        <p:nvSpPr>
          <p:cNvPr id="9" name="Oval 8">
            <a:extLst>
              <a:ext uri="{FF2B5EF4-FFF2-40B4-BE49-F238E27FC236}">
                <a16:creationId xmlns:a16="http://schemas.microsoft.com/office/drawing/2014/main" id="{E723D666-9AF8-9B14-002C-933CF930F7BE}"/>
              </a:ext>
            </a:extLst>
          </p:cNvPr>
          <p:cNvSpPr>
            <a:spLocks noGrp="1" noRot="1" noMove="1" noResize="1" noEditPoints="1" noAdjustHandles="1" noChangeArrowheads="1" noChangeShapeType="1"/>
          </p:cNvSpPr>
          <p:nvPr/>
        </p:nvSpPr>
        <p:spPr>
          <a:xfrm>
            <a:off x="-786904" y="-942427"/>
            <a:ext cx="2182567" cy="2182567"/>
          </a:xfrm>
          <a:prstGeom prst="ellipse">
            <a:avLst/>
          </a:prstGeom>
          <a:solidFill>
            <a:srgbClr val="A9C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78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3880DC-E16B-469E-09F3-22146824397F}"/>
              </a:ext>
            </a:extLst>
          </p:cNvPr>
          <p:cNvSpPr txBox="1">
            <a:spLocks/>
          </p:cNvSpPr>
          <p:nvPr/>
        </p:nvSpPr>
        <p:spPr>
          <a:xfrm>
            <a:off x="928549" y="681040"/>
            <a:ext cx="10515600" cy="1325563"/>
          </a:xfrm>
          <a:prstGeom prst="rect">
            <a:avLst/>
          </a:prstGeom>
        </p:spPr>
        <p:txBody>
          <a:bodyPr/>
          <a:lstStyle>
            <a:lvl1pPr algn="l" defTabSz="914400" rtl="0" eaLnBrk="1" latinLnBrk="0" hangingPunct="1">
              <a:lnSpc>
                <a:spcPct val="90000"/>
              </a:lnSpc>
              <a:spcBef>
                <a:spcPct val="0"/>
              </a:spcBef>
              <a:buNone/>
              <a:defRPr sz="4800" kern="1200" baseline="0">
                <a:solidFill>
                  <a:schemeClr val="bg1"/>
                </a:solidFill>
                <a:latin typeface="DM Serif Display" pitchFamily="2" charset="0"/>
                <a:ea typeface="+mj-ea"/>
                <a:cs typeface="+mj-cs"/>
              </a:defRPr>
            </a:lvl1pPr>
          </a:lstStyle>
          <a:p>
            <a:r>
              <a:rPr lang="en-US" sz="6000" dirty="0"/>
              <a:t>Why the Global Pathway?</a:t>
            </a:r>
          </a:p>
        </p:txBody>
      </p:sp>
      <p:sp>
        <p:nvSpPr>
          <p:cNvPr id="6" name="Content Placeholder 2">
            <a:extLst>
              <a:ext uri="{FF2B5EF4-FFF2-40B4-BE49-F238E27FC236}">
                <a16:creationId xmlns:a16="http://schemas.microsoft.com/office/drawing/2014/main" id="{A4B77DC0-F6DC-A2C9-C8A3-24DCEE73BE0B}"/>
              </a:ext>
            </a:extLst>
          </p:cNvPr>
          <p:cNvSpPr txBox="1">
            <a:spLocks/>
          </p:cNvSpPr>
          <p:nvPr/>
        </p:nvSpPr>
        <p:spPr>
          <a:xfrm>
            <a:off x="929638" y="1949943"/>
            <a:ext cx="10514511" cy="446764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2400" dirty="0"/>
              <a:t>Consistent coaching/training/messaging through the process</a:t>
            </a:r>
          </a:p>
          <a:p>
            <a:pPr>
              <a:lnSpc>
                <a:spcPct val="120000"/>
              </a:lnSpc>
              <a:spcBef>
                <a:spcPts val="0"/>
              </a:spcBef>
            </a:pPr>
            <a:r>
              <a:rPr lang="en-US" sz="2400" dirty="0"/>
              <a:t>Incremental learning building on each level</a:t>
            </a:r>
          </a:p>
          <a:p>
            <a:pPr>
              <a:lnSpc>
                <a:spcPct val="120000"/>
              </a:lnSpc>
              <a:spcBef>
                <a:spcPts val="0"/>
              </a:spcBef>
            </a:pPr>
            <a:r>
              <a:rPr lang="en-US" sz="2400" dirty="0"/>
              <a:t>Bite-sized opportunities for people where they are</a:t>
            </a:r>
          </a:p>
          <a:p>
            <a:pPr>
              <a:lnSpc>
                <a:spcPct val="120000"/>
              </a:lnSpc>
              <a:spcBef>
                <a:spcPts val="0"/>
              </a:spcBef>
            </a:pPr>
            <a:r>
              <a:rPr lang="en-US" sz="2400" dirty="0"/>
              <a:t>Better prepared participants interacting with global partners in healthier ways</a:t>
            </a:r>
          </a:p>
          <a:p>
            <a:pPr>
              <a:lnSpc>
                <a:spcPct val="120000"/>
              </a:lnSpc>
              <a:spcBef>
                <a:spcPts val="0"/>
              </a:spcBef>
            </a:pPr>
            <a:r>
              <a:rPr lang="en-US" sz="2400" dirty="0"/>
              <a:t>Global church input and coaching</a:t>
            </a:r>
          </a:p>
          <a:p>
            <a:pPr>
              <a:lnSpc>
                <a:spcPct val="120000"/>
              </a:lnSpc>
              <a:spcBef>
                <a:spcPts val="0"/>
              </a:spcBef>
            </a:pPr>
            <a:r>
              <a:rPr lang="en-US" sz="2400" dirty="0"/>
              <a:t>Experiential learning and coaching</a:t>
            </a:r>
          </a:p>
          <a:p>
            <a:pPr>
              <a:lnSpc>
                <a:spcPct val="120000"/>
              </a:lnSpc>
              <a:spcBef>
                <a:spcPts val="0"/>
              </a:spcBef>
            </a:pPr>
            <a:r>
              <a:rPr lang="en-US" sz="2400" dirty="0"/>
              <a:t>Discernment process — What is God’s call on your life?</a:t>
            </a:r>
          </a:p>
          <a:p>
            <a:pPr>
              <a:lnSpc>
                <a:spcPct val="120000"/>
              </a:lnSpc>
              <a:spcBef>
                <a:spcPts val="0"/>
              </a:spcBef>
            </a:pPr>
            <a:r>
              <a:rPr lang="en-US" sz="2400" dirty="0"/>
              <a:t>Church members discipled by the global church leading to a wider and more robust understanding of who God is and how God works in this world</a:t>
            </a:r>
          </a:p>
        </p:txBody>
      </p:sp>
      <p:pic>
        <p:nvPicPr>
          <p:cNvPr id="10" name="Picture 9">
            <a:extLst>
              <a:ext uri="{FF2B5EF4-FFF2-40B4-BE49-F238E27FC236}">
                <a16:creationId xmlns:a16="http://schemas.microsoft.com/office/drawing/2014/main" id="{286ED3D3-2B72-9114-2024-03DE1B7A8C80}"/>
              </a:ext>
            </a:extLst>
          </p:cNvPr>
          <p:cNvPicPr>
            <a:picLocks noChangeAspect="1"/>
          </p:cNvPicPr>
          <p:nvPr/>
        </p:nvPicPr>
        <p:blipFill>
          <a:blip r:embed="rId3"/>
          <a:stretch>
            <a:fillRect/>
          </a:stretch>
        </p:blipFill>
        <p:spPr>
          <a:xfrm>
            <a:off x="0" y="0"/>
            <a:ext cx="187036" cy="6858000"/>
          </a:xfrm>
          <a:prstGeom prst="rect">
            <a:avLst/>
          </a:prstGeom>
        </p:spPr>
      </p:pic>
      <p:pic>
        <p:nvPicPr>
          <p:cNvPr id="2" name="Picture 1" descr="A white symbol with circles and dots&#10;&#10;Description automatically generated">
            <a:extLst>
              <a:ext uri="{FF2B5EF4-FFF2-40B4-BE49-F238E27FC236}">
                <a16:creationId xmlns:a16="http://schemas.microsoft.com/office/drawing/2014/main" id="{F5111E08-2176-EF16-6C77-F34717BDE47F}"/>
              </a:ext>
            </a:extLst>
          </p:cNvPr>
          <p:cNvPicPr>
            <a:picLocks noChangeAspect="1"/>
          </p:cNvPicPr>
          <p:nvPr/>
        </p:nvPicPr>
        <p:blipFill>
          <a:blip r:embed="rId4"/>
          <a:stretch>
            <a:fillRect/>
          </a:stretch>
        </p:blipFill>
        <p:spPr>
          <a:xfrm>
            <a:off x="10906198" y="537287"/>
            <a:ext cx="765006" cy="757356"/>
          </a:xfrm>
          <a:prstGeom prst="rect">
            <a:avLst/>
          </a:prstGeom>
        </p:spPr>
      </p:pic>
    </p:spTree>
    <p:extLst>
      <p:ext uri="{BB962C8B-B14F-4D97-AF65-F5344CB8AC3E}">
        <p14:creationId xmlns:p14="http://schemas.microsoft.com/office/powerpoint/2010/main" val="282719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7F58-9D6B-A928-24CC-86B4F659350A}"/>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2BD509A1-C9A8-302C-8520-371B54A9DA2A}"/>
              </a:ext>
            </a:extLst>
          </p:cNvPr>
          <p:cNvSpPr/>
          <p:nvPr/>
        </p:nvSpPr>
        <p:spPr>
          <a:xfrm>
            <a:off x="7221618" y="1469678"/>
            <a:ext cx="3523338" cy="35233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FAE3C8-9121-2E4E-AA24-BF4204AADCDC}"/>
              </a:ext>
            </a:extLst>
          </p:cNvPr>
          <p:cNvSpPr/>
          <p:nvPr/>
        </p:nvSpPr>
        <p:spPr>
          <a:xfrm>
            <a:off x="3875499" y="2015129"/>
            <a:ext cx="2977887" cy="297788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0940C6E-5715-D697-1BCD-F29CF622BEA0}"/>
              </a:ext>
            </a:extLst>
          </p:cNvPr>
          <p:cNvSpPr/>
          <p:nvPr/>
        </p:nvSpPr>
        <p:spPr>
          <a:xfrm>
            <a:off x="1328397" y="2664323"/>
            <a:ext cx="2182567" cy="218256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346A330-7F74-5189-A2EE-2353A21F7675}"/>
              </a:ext>
            </a:extLst>
          </p:cNvPr>
          <p:cNvPicPr>
            <a:picLocks noChangeAspect="1"/>
          </p:cNvPicPr>
          <p:nvPr/>
        </p:nvPicPr>
        <p:blipFill>
          <a:blip r:embed="rId3"/>
          <a:stretch>
            <a:fillRect/>
          </a:stretch>
        </p:blipFill>
        <p:spPr>
          <a:xfrm>
            <a:off x="1759194" y="3286623"/>
            <a:ext cx="1308100" cy="1917700"/>
          </a:xfrm>
          <a:prstGeom prst="rect">
            <a:avLst/>
          </a:prstGeom>
        </p:spPr>
      </p:pic>
      <p:pic>
        <p:nvPicPr>
          <p:cNvPr id="12" name="Picture 11">
            <a:extLst>
              <a:ext uri="{FF2B5EF4-FFF2-40B4-BE49-F238E27FC236}">
                <a16:creationId xmlns:a16="http://schemas.microsoft.com/office/drawing/2014/main" id="{9546B1E3-5CB9-36F7-002D-E9D6D7A772B4}"/>
              </a:ext>
            </a:extLst>
          </p:cNvPr>
          <p:cNvPicPr>
            <a:picLocks noChangeAspect="1"/>
          </p:cNvPicPr>
          <p:nvPr/>
        </p:nvPicPr>
        <p:blipFill>
          <a:blip r:embed="rId4"/>
          <a:stretch>
            <a:fillRect/>
          </a:stretch>
        </p:blipFill>
        <p:spPr>
          <a:xfrm>
            <a:off x="4364699" y="3578723"/>
            <a:ext cx="1968500" cy="1625600"/>
          </a:xfrm>
          <a:prstGeom prst="rect">
            <a:avLst/>
          </a:prstGeom>
        </p:spPr>
      </p:pic>
      <p:pic>
        <p:nvPicPr>
          <p:cNvPr id="13" name="Picture 12">
            <a:extLst>
              <a:ext uri="{FF2B5EF4-FFF2-40B4-BE49-F238E27FC236}">
                <a16:creationId xmlns:a16="http://schemas.microsoft.com/office/drawing/2014/main" id="{FF6E769E-0E69-D9E8-FEC9-A7D8738B6224}"/>
              </a:ext>
            </a:extLst>
          </p:cNvPr>
          <p:cNvPicPr>
            <a:picLocks noChangeAspect="1"/>
          </p:cNvPicPr>
          <p:nvPr/>
        </p:nvPicPr>
        <p:blipFill>
          <a:blip r:embed="rId5"/>
          <a:stretch>
            <a:fillRect/>
          </a:stretch>
        </p:blipFill>
        <p:spPr>
          <a:xfrm>
            <a:off x="7538027" y="2664323"/>
            <a:ext cx="3073400" cy="2540000"/>
          </a:xfrm>
          <a:prstGeom prst="rect">
            <a:avLst/>
          </a:prstGeom>
        </p:spPr>
      </p:pic>
      <p:sp>
        <p:nvSpPr>
          <p:cNvPr id="8" name="Title 1">
            <a:extLst>
              <a:ext uri="{FF2B5EF4-FFF2-40B4-BE49-F238E27FC236}">
                <a16:creationId xmlns:a16="http://schemas.microsoft.com/office/drawing/2014/main" id="{77320A4D-571F-F110-63C6-DCD4CF6F637E}"/>
              </a:ext>
            </a:extLst>
          </p:cNvPr>
          <p:cNvSpPr txBox="1">
            <a:spLocks/>
          </p:cNvSpPr>
          <p:nvPr/>
        </p:nvSpPr>
        <p:spPr>
          <a:xfrm>
            <a:off x="928549" y="681040"/>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800" kern="1200" baseline="0">
                <a:solidFill>
                  <a:schemeClr val="bg1"/>
                </a:solidFill>
                <a:latin typeface="DM Serif Display" pitchFamily="2" charset="0"/>
                <a:ea typeface="+mj-ea"/>
                <a:cs typeface="+mj-cs"/>
              </a:defRPr>
            </a:lvl1pPr>
          </a:lstStyle>
          <a:p>
            <a:r>
              <a:rPr lang="en-US" sz="6000" dirty="0">
                <a:latin typeface="DM Serif Display"/>
              </a:rPr>
              <a:t>Who Is It For?</a:t>
            </a:r>
          </a:p>
        </p:txBody>
      </p:sp>
      <p:sp>
        <p:nvSpPr>
          <p:cNvPr id="2" name="Content Placeholder 2">
            <a:extLst>
              <a:ext uri="{FF2B5EF4-FFF2-40B4-BE49-F238E27FC236}">
                <a16:creationId xmlns:a16="http://schemas.microsoft.com/office/drawing/2014/main" id="{46B17E59-4449-99C9-CA63-B34F2F00CE29}"/>
              </a:ext>
            </a:extLst>
          </p:cNvPr>
          <p:cNvSpPr txBox="1">
            <a:spLocks/>
          </p:cNvSpPr>
          <p:nvPr/>
        </p:nvSpPr>
        <p:spPr>
          <a:xfrm>
            <a:off x="1328397" y="5536779"/>
            <a:ext cx="2169695" cy="592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ea typeface="TAN Garland"/>
                <a:cs typeface="TAN Garland"/>
                <a:sym typeface="TAN Garland"/>
              </a:rPr>
              <a:t>Individuals</a:t>
            </a:r>
            <a:endParaRPr lang="en-US" sz="2400" dirty="0">
              <a:latin typeface="TAN Garland"/>
              <a:ea typeface="TAN Garland"/>
              <a:cs typeface="TAN Garland"/>
              <a:sym typeface="TAN Garland"/>
            </a:endParaRPr>
          </a:p>
        </p:txBody>
      </p:sp>
      <p:sp>
        <p:nvSpPr>
          <p:cNvPr id="3" name="Content Placeholder 2">
            <a:extLst>
              <a:ext uri="{FF2B5EF4-FFF2-40B4-BE49-F238E27FC236}">
                <a16:creationId xmlns:a16="http://schemas.microsoft.com/office/drawing/2014/main" id="{9E50D055-D50C-8441-8B35-33574FD94A4E}"/>
              </a:ext>
            </a:extLst>
          </p:cNvPr>
          <p:cNvSpPr txBox="1">
            <a:spLocks/>
          </p:cNvSpPr>
          <p:nvPr/>
        </p:nvSpPr>
        <p:spPr>
          <a:xfrm>
            <a:off x="4264102" y="5512717"/>
            <a:ext cx="2169695" cy="592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ea typeface="TAN Garland"/>
                <a:cs typeface="TAN Garland"/>
                <a:sym typeface="TAN Garland"/>
              </a:rPr>
              <a:t>Couples</a:t>
            </a:r>
            <a:endParaRPr lang="en-US" sz="2400" dirty="0">
              <a:latin typeface="TAN Garland"/>
              <a:ea typeface="TAN Garland"/>
              <a:cs typeface="TAN Garland"/>
              <a:sym typeface="TAN Garland"/>
            </a:endParaRPr>
          </a:p>
        </p:txBody>
      </p:sp>
      <p:sp>
        <p:nvSpPr>
          <p:cNvPr id="7" name="Content Placeholder 2">
            <a:extLst>
              <a:ext uri="{FF2B5EF4-FFF2-40B4-BE49-F238E27FC236}">
                <a16:creationId xmlns:a16="http://schemas.microsoft.com/office/drawing/2014/main" id="{E5C2C735-B525-80DB-2EE1-CBB3630B846D}"/>
              </a:ext>
            </a:extLst>
          </p:cNvPr>
          <p:cNvSpPr txBox="1">
            <a:spLocks/>
          </p:cNvSpPr>
          <p:nvPr/>
        </p:nvSpPr>
        <p:spPr>
          <a:xfrm>
            <a:off x="7989880" y="5512717"/>
            <a:ext cx="2169695" cy="592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ea typeface="TAN Garland"/>
                <a:cs typeface="TAN Garland"/>
                <a:sym typeface="TAN Garland"/>
              </a:rPr>
              <a:t>Families</a:t>
            </a:r>
            <a:endParaRPr lang="en-US" sz="2400" dirty="0">
              <a:latin typeface="TAN Garland"/>
              <a:ea typeface="TAN Garland"/>
              <a:cs typeface="TAN Garland"/>
              <a:sym typeface="TAN Garland"/>
            </a:endParaRPr>
          </a:p>
        </p:txBody>
      </p:sp>
      <p:pic>
        <p:nvPicPr>
          <p:cNvPr id="27" name="Picture 26">
            <a:extLst>
              <a:ext uri="{FF2B5EF4-FFF2-40B4-BE49-F238E27FC236}">
                <a16:creationId xmlns:a16="http://schemas.microsoft.com/office/drawing/2014/main" id="{66DFB813-F368-5FC9-BCB3-B675A2EC31C7}"/>
              </a:ext>
            </a:extLst>
          </p:cNvPr>
          <p:cNvPicPr>
            <a:picLocks noChangeAspect="1"/>
          </p:cNvPicPr>
          <p:nvPr/>
        </p:nvPicPr>
        <p:blipFill>
          <a:blip r:embed="rId6"/>
          <a:stretch>
            <a:fillRect/>
          </a:stretch>
        </p:blipFill>
        <p:spPr>
          <a:xfrm>
            <a:off x="0" y="0"/>
            <a:ext cx="187036" cy="6858000"/>
          </a:xfrm>
          <a:prstGeom prst="rect">
            <a:avLst/>
          </a:prstGeom>
        </p:spPr>
      </p:pic>
      <p:pic>
        <p:nvPicPr>
          <p:cNvPr id="4" name="Picture 3" descr="A white symbol with circles and dots&#10;&#10;Description automatically generated">
            <a:extLst>
              <a:ext uri="{FF2B5EF4-FFF2-40B4-BE49-F238E27FC236}">
                <a16:creationId xmlns:a16="http://schemas.microsoft.com/office/drawing/2014/main" id="{F102D2A1-B071-2919-A465-EF562F4C8E6B}"/>
              </a:ext>
            </a:extLst>
          </p:cNvPr>
          <p:cNvPicPr>
            <a:picLocks noChangeAspect="1"/>
          </p:cNvPicPr>
          <p:nvPr/>
        </p:nvPicPr>
        <p:blipFill>
          <a:blip r:embed="rId7"/>
          <a:stretch>
            <a:fillRect/>
          </a:stretch>
        </p:blipFill>
        <p:spPr>
          <a:xfrm>
            <a:off x="10906198" y="537287"/>
            <a:ext cx="765006" cy="757356"/>
          </a:xfrm>
          <a:prstGeom prst="rect">
            <a:avLst/>
          </a:prstGeom>
        </p:spPr>
      </p:pic>
    </p:spTree>
    <p:extLst>
      <p:ext uri="{BB962C8B-B14F-4D97-AF65-F5344CB8AC3E}">
        <p14:creationId xmlns:p14="http://schemas.microsoft.com/office/powerpoint/2010/main" val="148639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D03C158-EF72-A7BD-BEFF-853F57D971AC}"/>
              </a:ext>
            </a:extLst>
          </p:cNvPr>
          <p:cNvSpPr txBox="1">
            <a:spLocks/>
          </p:cNvSpPr>
          <p:nvPr/>
        </p:nvSpPr>
        <p:spPr>
          <a:xfrm>
            <a:off x="929640" y="2563091"/>
            <a:ext cx="5181600" cy="429491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t>The Church and Serve Globally win when Global Pathway participants return home with increased passion for Christ, a deeper commitment to ministry in their church and community, and a greater understanding of what God is doing around the world through the global church.</a:t>
            </a:r>
          </a:p>
        </p:txBody>
      </p:sp>
      <p:sp>
        <p:nvSpPr>
          <p:cNvPr id="6" name="Content Placeholder 3">
            <a:extLst>
              <a:ext uri="{FF2B5EF4-FFF2-40B4-BE49-F238E27FC236}">
                <a16:creationId xmlns:a16="http://schemas.microsoft.com/office/drawing/2014/main" id="{C551D84A-EBDD-141C-B3A9-0411604B36BC}"/>
              </a:ext>
            </a:extLst>
          </p:cNvPr>
          <p:cNvSpPr txBox="1">
            <a:spLocks/>
          </p:cNvSpPr>
          <p:nvPr/>
        </p:nvSpPr>
        <p:spPr>
          <a:xfrm>
            <a:off x="6263640" y="2563089"/>
            <a:ext cx="5181600" cy="429491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t>The Church and Serve Globally win when Global Pathway participants continue along the path learning, growing, and preparing to be the future global personnel of our denomination.</a:t>
            </a:r>
          </a:p>
          <a:p>
            <a:pPr>
              <a:lnSpc>
                <a:spcPct val="100000"/>
              </a:lnSpc>
            </a:pPr>
            <a:endParaRPr lang="en-US" sz="2600" dirty="0"/>
          </a:p>
        </p:txBody>
      </p:sp>
      <p:sp>
        <p:nvSpPr>
          <p:cNvPr id="7" name="Title 1">
            <a:extLst>
              <a:ext uri="{FF2B5EF4-FFF2-40B4-BE49-F238E27FC236}">
                <a16:creationId xmlns:a16="http://schemas.microsoft.com/office/drawing/2014/main" id="{B6C389D8-ACBC-5017-BADF-E343816EE1A6}"/>
              </a:ext>
            </a:extLst>
          </p:cNvPr>
          <p:cNvSpPr txBox="1">
            <a:spLocks/>
          </p:cNvSpPr>
          <p:nvPr/>
        </p:nvSpPr>
        <p:spPr>
          <a:xfrm>
            <a:off x="928549" y="681040"/>
            <a:ext cx="10515600" cy="1325563"/>
          </a:xfrm>
          <a:prstGeom prst="rect">
            <a:avLst/>
          </a:prstGeom>
        </p:spPr>
        <p:txBody>
          <a:bodyPr/>
          <a:lstStyle>
            <a:lvl1pPr algn="l" defTabSz="914400" rtl="0" eaLnBrk="1" latinLnBrk="0" hangingPunct="1">
              <a:lnSpc>
                <a:spcPct val="90000"/>
              </a:lnSpc>
              <a:spcBef>
                <a:spcPct val="0"/>
              </a:spcBef>
              <a:buNone/>
              <a:defRPr sz="4800" kern="1200" baseline="0">
                <a:solidFill>
                  <a:schemeClr val="bg1"/>
                </a:solidFill>
                <a:latin typeface="DM Serif Display" pitchFamily="2" charset="0"/>
                <a:ea typeface="+mj-ea"/>
                <a:cs typeface="+mj-cs"/>
              </a:defRPr>
            </a:lvl1pPr>
          </a:lstStyle>
          <a:p>
            <a:r>
              <a:rPr lang="en-US" sz="6000" dirty="0"/>
              <a:t>Desired Outcomes</a:t>
            </a:r>
          </a:p>
        </p:txBody>
      </p:sp>
      <p:sp>
        <p:nvSpPr>
          <p:cNvPr id="9" name="Content Placeholder 2">
            <a:extLst>
              <a:ext uri="{FF2B5EF4-FFF2-40B4-BE49-F238E27FC236}">
                <a16:creationId xmlns:a16="http://schemas.microsoft.com/office/drawing/2014/main" id="{958DA1E6-E1CB-4972-D91C-5888C0702843}"/>
              </a:ext>
            </a:extLst>
          </p:cNvPr>
          <p:cNvSpPr txBox="1">
            <a:spLocks/>
          </p:cNvSpPr>
          <p:nvPr/>
        </p:nvSpPr>
        <p:spPr>
          <a:xfrm>
            <a:off x="928548" y="1777029"/>
            <a:ext cx="10515599" cy="5935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accent3"/>
                </a:solidFill>
              </a:rPr>
              <a:t>Our desired outcomes are bi-directional and EITHER ONE IS A WIN!</a:t>
            </a:r>
          </a:p>
        </p:txBody>
      </p:sp>
      <p:pic>
        <p:nvPicPr>
          <p:cNvPr id="13" name="Picture 12">
            <a:extLst>
              <a:ext uri="{FF2B5EF4-FFF2-40B4-BE49-F238E27FC236}">
                <a16:creationId xmlns:a16="http://schemas.microsoft.com/office/drawing/2014/main" id="{F2DEFB6A-40C3-3D9C-B610-E6C5E3DEC3E7}"/>
              </a:ext>
            </a:extLst>
          </p:cNvPr>
          <p:cNvPicPr>
            <a:picLocks noChangeAspect="1"/>
          </p:cNvPicPr>
          <p:nvPr/>
        </p:nvPicPr>
        <p:blipFill>
          <a:blip r:embed="rId3"/>
          <a:stretch>
            <a:fillRect/>
          </a:stretch>
        </p:blipFill>
        <p:spPr>
          <a:xfrm>
            <a:off x="0" y="0"/>
            <a:ext cx="187036" cy="6858000"/>
          </a:xfrm>
          <a:prstGeom prst="rect">
            <a:avLst/>
          </a:prstGeom>
        </p:spPr>
      </p:pic>
      <p:pic>
        <p:nvPicPr>
          <p:cNvPr id="2" name="Picture 1" descr="A white symbol with circles and dots&#10;&#10;Description automatically generated">
            <a:extLst>
              <a:ext uri="{FF2B5EF4-FFF2-40B4-BE49-F238E27FC236}">
                <a16:creationId xmlns:a16="http://schemas.microsoft.com/office/drawing/2014/main" id="{5256ABC1-4D61-3766-31FE-1E5B96BBB04D}"/>
              </a:ext>
            </a:extLst>
          </p:cNvPr>
          <p:cNvPicPr>
            <a:picLocks noChangeAspect="1"/>
          </p:cNvPicPr>
          <p:nvPr/>
        </p:nvPicPr>
        <p:blipFill>
          <a:blip r:embed="rId4"/>
          <a:stretch>
            <a:fillRect/>
          </a:stretch>
        </p:blipFill>
        <p:spPr>
          <a:xfrm>
            <a:off x="10906198" y="537287"/>
            <a:ext cx="765006" cy="757356"/>
          </a:xfrm>
          <a:prstGeom prst="rect">
            <a:avLst/>
          </a:prstGeom>
        </p:spPr>
      </p:pic>
    </p:spTree>
    <p:extLst>
      <p:ext uri="{BB962C8B-B14F-4D97-AF65-F5344CB8AC3E}">
        <p14:creationId xmlns:p14="http://schemas.microsoft.com/office/powerpoint/2010/main" val="323988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B86FD-F54D-CFE3-9EAA-322808604252}"/>
            </a:ext>
          </a:extLst>
        </p:cNvPr>
        <p:cNvGrpSpPr/>
        <p:nvPr/>
      </p:nvGrpSpPr>
      <p:grpSpPr>
        <a:xfrm>
          <a:off x="0" y="0"/>
          <a:ext cx="0" cy="0"/>
          <a:chOff x="0" y="0"/>
          <a:chExt cx="0" cy="0"/>
        </a:xfrm>
      </p:grpSpPr>
      <p:pic>
        <p:nvPicPr>
          <p:cNvPr id="3" name="Picture 2" descr="A diagram of a path&#10;&#10;Description automatically generated">
            <a:extLst>
              <a:ext uri="{FF2B5EF4-FFF2-40B4-BE49-F238E27FC236}">
                <a16:creationId xmlns:a16="http://schemas.microsoft.com/office/drawing/2014/main" id="{E82EE53A-AEBE-CB3A-871B-03952F3CDF65}"/>
              </a:ext>
            </a:extLst>
          </p:cNvPr>
          <p:cNvPicPr>
            <a:picLocks noChangeAspect="1"/>
          </p:cNvPicPr>
          <p:nvPr/>
        </p:nvPicPr>
        <p:blipFill>
          <a:blip r:embed="rId3"/>
          <a:stretch>
            <a:fillRect/>
          </a:stretch>
        </p:blipFill>
        <p:spPr>
          <a:xfrm>
            <a:off x="3482898" y="607037"/>
            <a:ext cx="5226204" cy="5226204"/>
          </a:xfrm>
          <a:prstGeom prst="rect">
            <a:avLst/>
          </a:prstGeom>
        </p:spPr>
      </p:pic>
      <p:pic>
        <p:nvPicPr>
          <p:cNvPr id="2" name="Picture 1">
            <a:extLst>
              <a:ext uri="{FF2B5EF4-FFF2-40B4-BE49-F238E27FC236}">
                <a16:creationId xmlns:a16="http://schemas.microsoft.com/office/drawing/2014/main" id="{2398A2CF-D3B3-2E24-11BE-FEFE0DD2CBAE}"/>
              </a:ext>
            </a:extLst>
          </p:cNvPr>
          <p:cNvPicPr>
            <a:picLocks noChangeAspect="1"/>
          </p:cNvPicPr>
          <p:nvPr/>
        </p:nvPicPr>
        <p:blipFill>
          <a:blip r:embed="rId4"/>
          <a:srcRect l="5021" t="75350"/>
          <a:stretch/>
        </p:blipFill>
        <p:spPr>
          <a:xfrm>
            <a:off x="1970987" y="6297875"/>
            <a:ext cx="8250026" cy="269842"/>
          </a:xfrm>
          <a:prstGeom prst="rect">
            <a:avLst/>
          </a:prstGeom>
        </p:spPr>
      </p:pic>
      <p:pic>
        <p:nvPicPr>
          <p:cNvPr id="5" name="Picture 4" descr="A white symbol with circles and dots&#10;&#10;Description automatically generated">
            <a:extLst>
              <a:ext uri="{FF2B5EF4-FFF2-40B4-BE49-F238E27FC236}">
                <a16:creationId xmlns:a16="http://schemas.microsoft.com/office/drawing/2014/main" id="{90CEA3EC-3803-E42B-584F-5B626AF401E4}"/>
              </a:ext>
            </a:extLst>
          </p:cNvPr>
          <p:cNvPicPr>
            <a:picLocks noChangeAspect="1"/>
          </p:cNvPicPr>
          <p:nvPr/>
        </p:nvPicPr>
        <p:blipFill>
          <a:blip r:embed="rId5"/>
          <a:stretch>
            <a:fillRect/>
          </a:stretch>
        </p:blipFill>
        <p:spPr>
          <a:xfrm>
            <a:off x="10906198" y="537287"/>
            <a:ext cx="765006" cy="757356"/>
          </a:xfrm>
          <a:prstGeom prst="rect">
            <a:avLst/>
          </a:prstGeom>
        </p:spPr>
      </p:pic>
    </p:spTree>
    <p:extLst>
      <p:ext uri="{BB962C8B-B14F-4D97-AF65-F5344CB8AC3E}">
        <p14:creationId xmlns:p14="http://schemas.microsoft.com/office/powerpoint/2010/main" val="332198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0F15B6-5A21-517C-7E44-D825BDF15F38}"/>
              </a:ext>
            </a:extLst>
          </p:cNvPr>
          <p:cNvSpPr/>
          <p:nvPr/>
        </p:nvSpPr>
        <p:spPr>
          <a:xfrm>
            <a:off x="0" y="6108278"/>
            <a:ext cx="12192000" cy="2885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Content Placeholder 2">
            <a:extLst>
              <a:ext uri="{FF2B5EF4-FFF2-40B4-BE49-F238E27FC236}">
                <a16:creationId xmlns:a16="http://schemas.microsoft.com/office/drawing/2014/main" id="{E56C49D4-E029-8AD6-36DD-5E0A54E99714}"/>
              </a:ext>
            </a:extLst>
          </p:cNvPr>
          <p:cNvSpPr txBox="1">
            <a:spLocks/>
          </p:cNvSpPr>
          <p:nvPr/>
        </p:nvSpPr>
        <p:spPr>
          <a:xfrm>
            <a:off x="838200" y="2514600"/>
            <a:ext cx="10515600" cy="3448878"/>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8800" dirty="0">
                <a:latin typeface="DM Serif Display" pitchFamily="2" charset="0"/>
              </a:rPr>
              <a:t>Thank you</a:t>
            </a:r>
          </a:p>
        </p:txBody>
      </p:sp>
      <p:pic>
        <p:nvPicPr>
          <p:cNvPr id="6" name="Picture 5">
            <a:extLst>
              <a:ext uri="{FF2B5EF4-FFF2-40B4-BE49-F238E27FC236}">
                <a16:creationId xmlns:a16="http://schemas.microsoft.com/office/drawing/2014/main" id="{1083B947-EF44-7F96-7840-2E7E07743093}"/>
              </a:ext>
            </a:extLst>
          </p:cNvPr>
          <p:cNvPicPr>
            <a:picLocks noChangeAspect="1"/>
          </p:cNvPicPr>
          <p:nvPr/>
        </p:nvPicPr>
        <p:blipFill>
          <a:blip r:embed="rId2"/>
          <a:stretch>
            <a:fillRect/>
          </a:stretch>
        </p:blipFill>
        <p:spPr>
          <a:xfrm>
            <a:off x="3758318" y="542242"/>
            <a:ext cx="4675366" cy="1230360"/>
          </a:xfrm>
          <a:prstGeom prst="rect">
            <a:avLst/>
          </a:prstGeom>
        </p:spPr>
      </p:pic>
    </p:spTree>
    <p:extLst>
      <p:ext uri="{BB962C8B-B14F-4D97-AF65-F5344CB8AC3E}">
        <p14:creationId xmlns:p14="http://schemas.microsoft.com/office/powerpoint/2010/main" val="346506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tx1"/>
            </a:gs>
            <a:gs pos="69000">
              <a:schemeClr val="tx2"/>
            </a:gs>
          </a:gsLst>
          <a:path path="circle">
            <a:fillToRect l="100000" t="100000"/>
          </a:path>
        </a:gradFill>
        <a:effectLst/>
      </p:bgPr>
    </p:bg>
    <p:spTree>
      <p:nvGrpSpPr>
        <p:cNvPr id="1" name="">
          <a:extLst>
            <a:ext uri="{FF2B5EF4-FFF2-40B4-BE49-F238E27FC236}">
              <a16:creationId xmlns:a16="http://schemas.microsoft.com/office/drawing/2014/main" id="{21EC40E0-A7CB-1A1E-BAF7-C0EB252C27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D90023-54F6-BC4C-0BCF-1A3E56A262A9}"/>
              </a:ext>
            </a:extLst>
          </p:cNvPr>
          <p:cNvPicPr>
            <a:picLocks noChangeAspect="1"/>
          </p:cNvPicPr>
          <p:nvPr/>
        </p:nvPicPr>
        <p:blipFill>
          <a:blip r:embed="rId3">
            <a:alphaModFix amt="15000"/>
          </a:blip>
          <a:srcRect t="20788" b="3362"/>
          <a:stretch/>
        </p:blipFill>
        <p:spPr>
          <a:xfrm>
            <a:off x="1" y="0"/>
            <a:ext cx="12191999" cy="6858000"/>
          </a:xfrm>
          <a:prstGeom prst="rect">
            <a:avLst/>
          </a:prstGeom>
        </p:spPr>
      </p:pic>
      <p:pic>
        <p:nvPicPr>
          <p:cNvPr id="9" name="Picture 8" descr="A white symbol with circles and dots&#10;&#10;Description automatically generated">
            <a:extLst>
              <a:ext uri="{FF2B5EF4-FFF2-40B4-BE49-F238E27FC236}">
                <a16:creationId xmlns:a16="http://schemas.microsoft.com/office/drawing/2014/main" id="{DC050221-18C0-3C1E-58FF-3F9AF4818C77}"/>
              </a:ext>
            </a:extLst>
          </p:cNvPr>
          <p:cNvPicPr>
            <a:picLocks noChangeAspect="1"/>
          </p:cNvPicPr>
          <p:nvPr/>
        </p:nvPicPr>
        <p:blipFill>
          <a:blip r:embed="rId4"/>
          <a:stretch>
            <a:fillRect/>
          </a:stretch>
        </p:blipFill>
        <p:spPr>
          <a:xfrm>
            <a:off x="5712406" y="537287"/>
            <a:ext cx="765006" cy="757356"/>
          </a:xfrm>
          <a:prstGeom prst="rect">
            <a:avLst/>
          </a:prstGeom>
        </p:spPr>
      </p:pic>
      <p:sp>
        <p:nvSpPr>
          <p:cNvPr id="8" name="Content Placeholder 2">
            <a:extLst>
              <a:ext uri="{FF2B5EF4-FFF2-40B4-BE49-F238E27FC236}">
                <a16:creationId xmlns:a16="http://schemas.microsoft.com/office/drawing/2014/main" id="{4FD000B2-81F8-16D3-C1EA-4719D9EE3F04}"/>
              </a:ext>
            </a:extLst>
          </p:cNvPr>
          <p:cNvSpPr txBox="1">
            <a:spLocks/>
          </p:cNvSpPr>
          <p:nvPr/>
        </p:nvSpPr>
        <p:spPr>
          <a:xfrm>
            <a:off x="838200" y="2514600"/>
            <a:ext cx="10515600" cy="3448878"/>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dirty="0">
                <a:latin typeface="DM Serif Display" pitchFamily="2" charset="0"/>
              </a:rPr>
              <a:t>Challenges with Generational Shifts</a:t>
            </a:r>
          </a:p>
        </p:txBody>
      </p:sp>
    </p:spTree>
    <p:extLst>
      <p:ext uri="{BB962C8B-B14F-4D97-AF65-F5344CB8AC3E}">
        <p14:creationId xmlns:p14="http://schemas.microsoft.com/office/powerpoint/2010/main" val="15305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91CF-7288-9288-E5AF-23A0CA433E53}"/>
            </a:ext>
          </a:extLst>
        </p:cNvPr>
        <p:cNvGrpSpPr/>
        <p:nvPr/>
      </p:nvGrpSpPr>
      <p:grpSpPr>
        <a:xfrm>
          <a:off x="0" y="0"/>
          <a:ext cx="0" cy="0"/>
          <a:chOff x="0" y="0"/>
          <a:chExt cx="0" cy="0"/>
        </a:xfrm>
      </p:grpSpPr>
      <p:pic>
        <p:nvPicPr>
          <p:cNvPr id="10" name="Picture 9" descr="A basket of vegetables on a table&#10;&#10;Description automatically generated">
            <a:extLst>
              <a:ext uri="{FF2B5EF4-FFF2-40B4-BE49-F238E27FC236}">
                <a16:creationId xmlns:a16="http://schemas.microsoft.com/office/drawing/2014/main" id="{657B1FB7-A2CF-A50D-8F66-BD475046DC37}"/>
              </a:ext>
            </a:extLst>
          </p:cNvPr>
          <p:cNvPicPr>
            <a:picLocks noChangeAspect="1"/>
          </p:cNvPicPr>
          <p:nvPr/>
        </p:nvPicPr>
        <p:blipFill>
          <a:blip r:embed="rId3">
            <a:alphaModFix amt="15000"/>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B50AAD74-9515-6FD0-457F-A19A092CA30C}"/>
              </a:ext>
            </a:extLst>
          </p:cNvPr>
          <p:cNvSpPr txBox="1">
            <a:spLocks/>
          </p:cNvSpPr>
          <p:nvPr/>
        </p:nvSpPr>
        <p:spPr>
          <a:xfrm>
            <a:off x="838200" y="2514600"/>
            <a:ext cx="10515600" cy="3448878"/>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dirty="0">
                <a:latin typeface="DM Serif Display" pitchFamily="2" charset="0"/>
              </a:rPr>
              <a:t>Organic</a:t>
            </a:r>
          </a:p>
        </p:txBody>
      </p:sp>
      <p:pic>
        <p:nvPicPr>
          <p:cNvPr id="11" name="Picture 10" descr="A white symbol with circles and dots&#10;&#10;Description automatically generated">
            <a:extLst>
              <a:ext uri="{FF2B5EF4-FFF2-40B4-BE49-F238E27FC236}">
                <a16:creationId xmlns:a16="http://schemas.microsoft.com/office/drawing/2014/main" id="{1E4AD2A5-2C13-99D3-B47B-377C00EDD3E6}"/>
              </a:ext>
            </a:extLst>
          </p:cNvPr>
          <p:cNvPicPr>
            <a:picLocks noChangeAspect="1"/>
          </p:cNvPicPr>
          <p:nvPr/>
        </p:nvPicPr>
        <p:blipFill>
          <a:blip r:embed="rId4"/>
          <a:stretch>
            <a:fillRect/>
          </a:stretch>
        </p:blipFill>
        <p:spPr>
          <a:xfrm>
            <a:off x="5712406" y="537287"/>
            <a:ext cx="765006" cy="757356"/>
          </a:xfrm>
          <a:prstGeom prst="rect">
            <a:avLst/>
          </a:prstGeom>
        </p:spPr>
      </p:pic>
    </p:spTree>
    <p:extLst>
      <p:ext uri="{BB962C8B-B14F-4D97-AF65-F5344CB8AC3E}">
        <p14:creationId xmlns:p14="http://schemas.microsoft.com/office/powerpoint/2010/main" val="9557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754C-7E93-8AEF-BE45-CAB89CCDDA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7B524B-D7AD-CDD8-058D-2C93C3157D9B}"/>
              </a:ext>
            </a:extLst>
          </p:cNvPr>
          <p:cNvPicPr>
            <a:picLocks noChangeAspect="1"/>
          </p:cNvPicPr>
          <p:nvPr/>
        </p:nvPicPr>
        <p:blipFill>
          <a:blip r:embed="rId3">
            <a:alphaModFix amt="15000"/>
          </a:blip>
          <a:srcRect l="10679" t="7796" r="18668" b="32568"/>
          <a:stretch/>
        </p:blipFill>
        <p:spPr>
          <a:xfrm>
            <a:off x="0" y="0"/>
            <a:ext cx="12192000" cy="6858000"/>
          </a:xfrm>
          <a:prstGeom prst="rect">
            <a:avLst/>
          </a:prstGeom>
        </p:spPr>
      </p:pic>
      <p:sp>
        <p:nvSpPr>
          <p:cNvPr id="2" name="Title 1">
            <a:extLst>
              <a:ext uri="{FF2B5EF4-FFF2-40B4-BE49-F238E27FC236}">
                <a16:creationId xmlns:a16="http://schemas.microsoft.com/office/drawing/2014/main" id="{98BBBBE3-6B55-8994-E6FC-58652F47B4B6}"/>
              </a:ext>
            </a:extLst>
          </p:cNvPr>
          <p:cNvSpPr>
            <a:spLocks noGrp="1"/>
          </p:cNvSpPr>
          <p:nvPr>
            <p:ph type="title"/>
          </p:nvPr>
        </p:nvSpPr>
        <p:spPr>
          <a:xfrm>
            <a:off x="837109" y="1715919"/>
            <a:ext cx="10515600" cy="1325563"/>
          </a:xfrm>
        </p:spPr>
        <p:txBody>
          <a:bodyPr>
            <a:normAutofit/>
          </a:bodyPr>
          <a:lstStyle/>
          <a:p>
            <a:r>
              <a:rPr lang="en-US" sz="7200" dirty="0"/>
              <a:t>Discipleship for Gen Z</a:t>
            </a:r>
          </a:p>
        </p:txBody>
      </p:sp>
      <p:sp>
        <p:nvSpPr>
          <p:cNvPr id="3" name="Content Placeholder 2">
            <a:extLst>
              <a:ext uri="{FF2B5EF4-FFF2-40B4-BE49-F238E27FC236}">
                <a16:creationId xmlns:a16="http://schemas.microsoft.com/office/drawing/2014/main" id="{EB8AAB22-B773-120F-7E68-03BE328E6E17}"/>
              </a:ext>
            </a:extLst>
          </p:cNvPr>
          <p:cNvSpPr>
            <a:spLocks noGrp="1"/>
          </p:cNvSpPr>
          <p:nvPr>
            <p:ph idx="1"/>
          </p:nvPr>
        </p:nvSpPr>
        <p:spPr>
          <a:xfrm>
            <a:off x="838200" y="3041482"/>
            <a:ext cx="4881282" cy="3045835"/>
          </a:xfrm>
        </p:spPr>
        <p:txBody>
          <a:bodyPr>
            <a:normAutofit/>
          </a:bodyPr>
          <a:lstStyle/>
          <a:p>
            <a:r>
              <a:rPr lang="en-US" sz="3200" dirty="0">
                <a:ea typeface="TAN Garland"/>
                <a:cs typeface="TAN Garland"/>
                <a:sym typeface="TAN Garland"/>
              </a:rPr>
              <a:t>Short Bites</a:t>
            </a:r>
          </a:p>
          <a:p>
            <a:r>
              <a:rPr lang="en-US" sz="3200" dirty="0">
                <a:ea typeface="TAN Garland"/>
                <a:cs typeface="TAN Garland"/>
                <a:sym typeface="TAN Garland"/>
              </a:rPr>
              <a:t>Experiential Learning</a:t>
            </a:r>
          </a:p>
          <a:p>
            <a:r>
              <a:rPr lang="en-US" sz="3200" dirty="0">
                <a:ea typeface="TAN Garland"/>
                <a:cs typeface="TAN Garland"/>
                <a:sym typeface="TAN Garland"/>
              </a:rPr>
              <a:t>Coaching</a:t>
            </a:r>
          </a:p>
          <a:p>
            <a:r>
              <a:rPr lang="en-US" sz="3200" dirty="0">
                <a:ea typeface="TAN Garland"/>
                <a:cs typeface="TAN Garland"/>
                <a:sym typeface="TAN Garland"/>
              </a:rPr>
              <a:t>Justice</a:t>
            </a:r>
          </a:p>
          <a:p>
            <a:r>
              <a:rPr lang="en-US" sz="3200" dirty="0">
                <a:ea typeface="TAN Garland"/>
                <a:cs typeface="TAN Garland"/>
                <a:sym typeface="TAN Garland"/>
              </a:rPr>
              <a:t>Explore Spirituality</a:t>
            </a:r>
          </a:p>
          <a:p>
            <a:endParaRPr lang="en-US" sz="3200" dirty="0">
              <a:ea typeface="TAN Garland"/>
              <a:cs typeface="TAN Garland"/>
              <a:sym typeface="TAN Garland"/>
            </a:endParaRPr>
          </a:p>
        </p:txBody>
      </p:sp>
      <p:pic>
        <p:nvPicPr>
          <p:cNvPr id="5" name="Picture 4" descr="A white symbol with circles and dots&#10;&#10;Description automatically generated">
            <a:extLst>
              <a:ext uri="{FF2B5EF4-FFF2-40B4-BE49-F238E27FC236}">
                <a16:creationId xmlns:a16="http://schemas.microsoft.com/office/drawing/2014/main" id="{705120AA-E600-03AA-C0F2-8824D39A838B}"/>
              </a:ext>
            </a:extLst>
          </p:cNvPr>
          <p:cNvPicPr>
            <a:picLocks noChangeAspect="1"/>
          </p:cNvPicPr>
          <p:nvPr/>
        </p:nvPicPr>
        <p:blipFill>
          <a:blip r:embed="rId4"/>
          <a:stretch>
            <a:fillRect/>
          </a:stretch>
        </p:blipFill>
        <p:spPr>
          <a:xfrm>
            <a:off x="5712406" y="537287"/>
            <a:ext cx="765006" cy="757356"/>
          </a:xfrm>
          <a:prstGeom prst="rect">
            <a:avLst/>
          </a:prstGeom>
        </p:spPr>
      </p:pic>
    </p:spTree>
    <p:extLst>
      <p:ext uri="{BB962C8B-B14F-4D97-AF65-F5344CB8AC3E}">
        <p14:creationId xmlns:p14="http://schemas.microsoft.com/office/powerpoint/2010/main" val="45735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633-C85D-5C4D-867B-BE090F868E50}"/>
              </a:ext>
            </a:extLst>
          </p:cNvPr>
          <p:cNvSpPr>
            <a:spLocks noGrp="1"/>
          </p:cNvSpPr>
          <p:nvPr>
            <p:ph type="title"/>
          </p:nvPr>
        </p:nvSpPr>
        <p:spPr>
          <a:xfrm>
            <a:off x="854710" y="1183342"/>
            <a:ext cx="10515600" cy="4876800"/>
          </a:xfrm>
        </p:spPr>
        <p:txBody>
          <a:bodyPr anchor="ctr">
            <a:noAutofit/>
          </a:bodyPr>
          <a:lstStyle/>
          <a:p>
            <a:r>
              <a:rPr lang="en-US" sz="4800" dirty="0">
                <a:latin typeface="DM Serif Display"/>
              </a:rPr>
              <a:t>The Global Pathway is a discipleship tool for churches to utilize in developing missional leaders and a strategy to recruit and prepare future global personnel.</a:t>
            </a:r>
          </a:p>
        </p:txBody>
      </p:sp>
    </p:spTree>
    <p:extLst>
      <p:ext uri="{BB962C8B-B14F-4D97-AF65-F5344CB8AC3E}">
        <p14:creationId xmlns:p14="http://schemas.microsoft.com/office/powerpoint/2010/main" val="285066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h&#10;&#10;Description automatically generated">
            <a:extLst>
              <a:ext uri="{FF2B5EF4-FFF2-40B4-BE49-F238E27FC236}">
                <a16:creationId xmlns:a16="http://schemas.microsoft.com/office/drawing/2014/main" id="{CA8B2B09-4DEB-1DB5-9F4E-6148FEC78DDD}"/>
              </a:ext>
            </a:extLst>
          </p:cNvPr>
          <p:cNvPicPr>
            <a:picLocks noChangeAspect="1"/>
          </p:cNvPicPr>
          <p:nvPr/>
        </p:nvPicPr>
        <p:blipFill>
          <a:blip r:embed="rId3"/>
          <a:stretch>
            <a:fillRect/>
          </a:stretch>
        </p:blipFill>
        <p:spPr>
          <a:xfrm>
            <a:off x="3241699" y="574699"/>
            <a:ext cx="5708602" cy="5708602"/>
          </a:xfrm>
          <a:prstGeom prst="rect">
            <a:avLst/>
          </a:prstGeom>
        </p:spPr>
      </p:pic>
      <p:pic>
        <p:nvPicPr>
          <p:cNvPr id="2" name="Picture 1" descr="A white symbol with circles and dots&#10;&#10;Description automatically generated">
            <a:extLst>
              <a:ext uri="{FF2B5EF4-FFF2-40B4-BE49-F238E27FC236}">
                <a16:creationId xmlns:a16="http://schemas.microsoft.com/office/drawing/2014/main" id="{223B1B29-1CFF-5AA0-0DE3-8B52D89935AE}"/>
              </a:ext>
            </a:extLst>
          </p:cNvPr>
          <p:cNvPicPr>
            <a:picLocks noChangeAspect="1"/>
          </p:cNvPicPr>
          <p:nvPr/>
        </p:nvPicPr>
        <p:blipFill>
          <a:blip r:embed="rId4"/>
          <a:stretch>
            <a:fillRect/>
          </a:stretch>
        </p:blipFill>
        <p:spPr>
          <a:xfrm>
            <a:off x="10906198" y="537287"/>
            <a:ext cx="765006" cy="757356"/>
          </a:xfrm>
          <a:prstGeom prst="rect">
            <a:avLst/>
          </a:prstGeom>
        </p:spPr>
      </p:pic>
    </p:spTree>
    <p:extLst>
      <p:ext uri="{BB962C8B-B14F-4D97-AF65-F5344CB8AC3E}">
        <p14:creationId xmlns:p14="http://schemas.microsoft.com/office/powerpoint/2010/main" val="63482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3C86430-4DE2-9A85-7196-7EACDCC1B8F3}"/>
              </a:ext>
            </a:extLst>
          </p:cNvPr>
          <p:cNvSpPr>
            <a:spLocks noGrp="1" noRot="1" noMove="1" noResize="1" noEditPoints="1" noAdjustHandles="1" noChangeArrowheads="1" noChangeShapeType="1"/>
          </p:cNvSpPr>
          <p:nvPr/>
        </p:nvSpPr>
        <p:spPr>
          <a:xfrm>
            <a:off x="-786904" y="-942427"/>
            <a:ext cx="2182567" cy="218256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AEAE023-0CB7-C2AD-F332-EA17E3CD02CF}"/>
              </a:ext>
            </a:extLst>
          </p:cNvPr>
          <p:cNvPicPr>
            <a:picLocks noChangeAspect="1"/>
          </p:cNvPicPr>
          <p:nvPr/>
        </p:nvPicPr>
        <p:blipFill>
          <a:blip r:embed="rId3"/>
          <a:srcRect/>
          <a:stretch/>
        </p:blipFill>
        <p:spPr>
          <a:xfrm>
            <a:off x="834655" y="4851399"/>
            <a:ext cx="10518054" cy="1325562"/>
          </a:xfrm>
          <a:prstGeom prst="rect">
            <a:avLst/>
          </a:prstGeom>
        </p:spPr>
      </p:pic>
      <p:sp>
        <p:nvSpPr>
          <p:cNvPr id="2" name="Title 1">
            <a:extLst>
              <a:ext uri="{FF2B5EF4-FFF2-40B4-BE49-F238E27FC236}">
                <a16:creationId xmlns:a16="http://schemas.microsoft.com/office/drawing/2014/main" id="{8187C34C-B983-831E-FD2A-13A418725506}"/>
              </a:ext>
            </a:extLst>
          </p:cNvPr>
          <p:cNvSpPr>
            <a:spLocks noGrp="1"/>
          </p:cNvSpPr>
          <p:nvPr>
            <p:ph type="title"/>
          </p:nvPr>
        </p:nvSpPr>
        <p:spPr>
          <a:xfrm>
            <a:off x="837109" y="1715919"/>
            <a:ext cx="10515600" cy="1325563"/>
          </a:xfrm>
        </p:spPr>
        <p:txBody>
          <a:bodyPr>
            <a:normAutofit/>
          </a:bodyPr>
          <a:lstStyle/>
          <a:p>
            <a:r>
              <a:rPr lang="en-US" sz="7200" dirty="0"/>
              <a:t>1-2 Weeks</a:t>
            </a:r>
          </a:p>
        </p:txBody>
      </p:sp>
      <p:sp>
        <p:nvSpPr>
          <p:cNvPr id="3" name="Content Placeholder 2">
            <a:extLst>
              <a:ext uri="{FF2B5EF4-FFF2-40B4-BE49-F238E27FC236}">
                <a16:creationId xmlns:a16="http://schemas.microsoft.com/office/drawing/2014/main" id="{07666B0D-18CE-681A-8D73-D7591F214BE2}"/>
              </a:ext>
            </a:extLst>
          </p:cNvPr>
          <p:cNvSpPr>
            <a:spLocks noGrp="1"/>
          </p:cNvSpPr>
          <p:nvPr>
            <p:ph idx="1"/>
          </p:nvPr>
        </p:nvSpPr>
        <p:spPr>
          <a:xfrm>
            <a:off x="838200" y="3041482"/>
            <a:ext cx="10515600" cy="3045835"/>
          </a:xfrm>
        </p:spPr>
        <p:txBody>
          <a:bodyPr vert="horz" lIns="91440" tIns="45720" rIns="91440" bIns="45720" rtlCol="0" anchor="t">
            <a:normAutofit/>
          </a:bodyPr>
          <a:lstStyle/>
          <a:p>
            <a:pPr marL="0" indent="0">
              <a:buNone/>
            </a:pPr>
            <a:r>
              <a:rPr lang="en-US" sz="3200" b="1" dirty="0">
                <a:ea typeface="TAN Garland"/>
                <a:cs typeface="TAN Garland"/>
                <a:sym typeface="TAN Garland"/>
              </a:rPr>
              <a:t>Merge – Short-term Trips</a:t>
            </a:r>
          </a:p>
          <a:p>
            <a:pPr marL="0" indent="0">
              <a:buNone/>
            </a:pPr>
            <a:r>
              <a:rPr lang="en-US" dirty="0">
                <a:ea typeface="TAN Garland"/>
                <a:cs typeface="TAN Garland"/>
                <a:sym typeface="TAN Garland"/>
              </a:rPr>
              <a:t>Appropriate and healthy short-term trips with training, preparation and coaching consistent with the entire Global Pathway process.</a:t>
            </a:r>
          </a:p>
        </p:txBody>
      </p:sp>
      <p:pic>
        <p:nvPicPr>
          <p:cNvPr id="8" name="Picture 7">
            <a:extLst>
              <a:ext uri="{FF2B5EF4-FFF2-40B4-BE49-F238E27FC236}">
                <a16:creationId xmlns:a16="http://schemas.microsoft.com/office/drawing/2014/main" id="{77B51046-E446-C31A-1973-1D2D9256196B}"/>
              </a:ext>
            </a:extLst>
          </p:cNvPr>
          <p:cNvPicPr>
            <a:picLocks noChangeAspect="1"/>
          </p:cNvPicPr>
          <p:nvPr/>
        </p:nvPicPr>
        <p:blipFill>
          <a:blip r:embed="rId4"/>
          <a:srcRect/>
          <a:stretch/>
        </p:blipFill>
        <p:spPr>
          <a:xfrm>
            <a:off x="8957388" y="534195"/>
            <a:ext cx="2687216" cy="2687216"/>
          </a:xfrm>
          <a:prstGeom prst="rect">
            <a:avLst/>
          </a:prstGeom>
        </p:spPr>
      </p:pic>
    </p:spTree>
    <p:extLst>
      <p:ext uri="{BB962C8B-B14F-4D97-AF65-F5344CB8AC3E}">
        <p14:creationId xmlns:p14="http://schemas.microsoft.com/office/powerpoint/2010/main" val="232605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D362E-1D42-7BD2-3BC1-B7398E319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6B9A5-0BD5-90E6-6542-15A745E145D2}"/>
              </a:ext>
            </a:extLst>
          </p:cNvPr>
          <p:cNvSpPr>
            <a:spLocks noGrp="1"/>
          </p:cNvSpPr>
          <p:nvPr>
            <p:ph type="title"/>
          </p:nvPr>
        </p:nvSpPr>
        <p:spPr>
          <a:xfrm>
            <a:off x="837109" y="1715919"/>
            <a:ext cx="10515600" cy="1325563"/>
          </a:xfrm>
        </p:spPr>
        <p:txBody>
          <a:bodyPr>
            <a:normAutofit/>
          </a:bodyPr>
          <a:lstStyle/>
          <a:p>
            <a:r>
              <a:rPr lang="en-US" sz="7200" dirty="0"/>
              <a:t>2-3 Months</a:t>
            </a:r>
          </a:p>
        </p:txBody>
      </p:sp>
      <p:sp>
        <p:nvSpPr>
          <p:cNvPr id="3" name="Content Placeholder 2">
            <a:extLst>
              <a:ext uri="{FF2B5EF4-FFF2-40B4-BE49-F238E27FC236}">
                <a16:creationId xmlns:a16="http://schemas.microsoft.com/office/drawing/2014/main" id="{87F12FF6-53A5-BC38-2C6F-DEEE6C5B4041}"/>
              </a:ext>
            </a:extLst>
          </p:cNvPr>
          <p:cNvSpPr>
            <a:spLocks noGrp="1"/>
          </p:cNvSpPr>
          <p:nvPr>
            <p:ph idx="1"/>
          </p:nvPr>
        </p:nvSpPr>
        <p:spPr>
          <a:xfrm>
            <a:off x="838200" y="3041482"/>
            <a:ext cx="10515600" cy="3045835"/>
          </a:xfrm>
        </p:spPr>
        <p:txBody>
          <a:bodyPr vert="horz" lIns="91440" tIns="45720" rIns="91440" bIns="45720" rtlCol="0" anchor="t">
            <a:normAutofit/>
          </a:bodyPr>
          <a:lstStyle/>
          <a:p>
            <a:pPr marL="0" indent="0">
              <a:buNone/>
            </a:pPr>
            <a:r>
              <a:rPr lang="en-US" sz="3200" b="1" dirty="0">
                <a:ea typeface="TAN Garland"/>
                <a:cs typeface="TAN Garland"/>
                <a:sym typeface="TAN Garland"/>
              </a:rPr>
              <a:t>Global Internship</a:t>
            </a:r>
          </a:p>
          <a:p>
            <a:pPr marL="0" indent="0">
              <a:buNone/>
            </a:pPr>
            <a:r>
              <a:rPr lang="en-US" sz="2800" dirty="0">
                <a:latin typeface="Calibri"/>
                <a:ea typeface="TAN Garland"/>
                <a:cs typeface="TAN Garland"/>
                <a:sym typeface="TAN Garland"/>
              </a:rPr>
              <a:t>Learning opportunity through coaching, self-reflection</a:t>
            </a:r>
            <a:r>
              <a:rPr lang="en-US" dirty="0">
                <a:latin typeface="Calibri"/>
                <a:ea typeface="TAN Garland"/>
                <a:cs typeface="TAN Garland"/>
                <a:sym typeface="TAN Garland"/>
              </a:rPr>
              <a:t>,</a:t>
            </a:r>
            <a:r>
              <a:rPr lang="en-US" sz="2800" dirty="0">
                <a:latin typeface="Calibri"/>
                <a:ea typeface="TAN Garland"/>
                <a:cs typeface="TAN Garland"/>
                <a:sym typeface="TAN Garland"/>
              </a:rPr>
              <a:t> and experiential learning.</a:t>
            </a:r>
            <a:endParaRPr lang="en-US" sz="2800" dirty="0">
              <a:latin typeface="Calibri"/>
              <a:ea typeface="TAN Garland"/>
              <a:cs typeface="TAN Garland"/>
            </a:endParaRPr>
          </a:p>
        </p:txBody>
      </p:sp>
      <p:pic>
        <p:nvPicPr>
          <p:cNvPr id="6" name="Picture 5">
            <a:extLst>
              <a:ext uri="{FF2B5EF4-FFF2-40B4-BE49-F238E27FC236}">
                <a16:creationId xmlns:a16="http://schemas.microsoft.com/office/drawing/2014/main" id="{C1D3028A-3D8B-1E18-6A9A-0EBDA7D49FCB}"/>
              </a:ext>
            </a:extLst>
          </p:cNvPr>
          <p:cNvPicPr>
            <a:picLocks noChangeAspect="1"/>
          </p:cNvPicPr>
          <p:nvPr/>
        </p:nvPicPr>
        <p:blipFill>
          <a:blip r:embed="rId3"/>
          <a:srcRect/>
          <a:stretch/>
        </p:blipFill>
        <p:spPr>
          <a:xfrm>
            <a:off x="834655" y="4851399"/>
            <a:ext cx="10518054" cy="1325562"/>
          </a:xfrm>
          <a:prstGeom prst="rect">
            <a:avLst/>
          </a:prstGeom>
        </p:spPr>
      </p:pic>
      <p:pic>
        <p:nvPicPr>
          <p:cNvPr id="4" name="Picture 3">
            <a:extLst>
              <a:ext uri="{FF2B5EF4-FFF2-40B4-BE49-F238E27FC236}">
                <a16:creationId xmlns:a16="http://schemas.microsoft.com/office/drawing/2014/main" id="{31F018A5-725E-6223-7AD6-1A510616EBFD}"/>
              </a:ext>
            </a:extLst>
          </p:cNvPr>
          <p:cNvPicPr>
            <a:picLocks noChangeAspect="1"/>
          </p:cNvPicPr>
          <p:nvPr/>
        </p:nvPicPr>
        <p:blipFill>
          <a:blip r:embed="rId4"/>
          <a:srcRect/>
          <a:stretch/>
        </p:blipFill>
        <p:spPr>
          <a:xfrm>
            <a:off x="8957388" y="534195"/>
            <a:ext cx="2687216" cy="2687216"/>
          </a:xfrm>
          <a:prstGeom prst="rect">
            <a:avLst/>
          </a:prstGeom>
        </p:spPr>
      </p:pic>
      <p:sp>
        <p:nvSpPr>
          <p:cNvPr id="9" name="Oval 8">
            <a:extLst>
              <a:ext uri="{FF2B5EF4-FFF2-40B4-BE49-F238E27FC236}">
                <a16:creationId xmlns:a16="http://schemas.microsoft.com/office/drawing/2014/main" id="{EFC80207-3490-F4D0-7FCB-8C5FF7DF24CF}"/>
              </a:ext>
            </a:extLst>
          </p:cNvPr>
          <p:cNvSpPr>
            <a:spLocks noGrp="1" noRot="1" noMove="1" noResize="1" noEditPoints="1" noAdjustHandles="1" noChangeArrowheads="1" noChangeShapeType="1"/>
          </p:cNvSpPr>
          <p:nvPr/>
        </p:nvSpPr>
        <p:spPr>
          <a:xfrm>
            <a:off x="-786904" y="-942427"/>
            <a:ext cx="2182567" cy="21825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4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CBF2D-0B10-A58E-4CBE-EEEFCAE94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4EB92-D217-F40B-4132-A92DB8A771EA}"/>
              </a:ext>
            </a:extLst>
          </p:cNvPr>
          <p:cNvSpPr>
            <a:spLocks noGrp="1"/>
          </p:cNvSpPr>
          <p:nvPr>
            <p:ph type="title"/>
          </p:nvPr>
        </p:nvSpPr>
        <p:spPr>
          <a:xfrm>
            <a:off x="837109" y="1715919"/>
            <a:ext cx="10515600" cy="1325563"/>
          </a:xfrm>
        </p:spPr>
        <p:txBody>
          <a:bodyPr>
            <a:normAutofit/>
          </a:bodyPr>
          <a:lstStyle/>
          <a:p>
            <a:r>
              <a:rPr lang="en-US" sz="7200" dirty="0"/>
              <a:t>1-3 Years</a:t>
            </a:r>
          </a:p>
        </p:txBody>
      </p:sp>
      <p:sp>
        <p:nvSpPr>
          <p:cNvPr id="3" name="Content Placeholder 2">
            <a:extLst>
              <a:ext uri="{FF2B5EF4-FFF2-40B4-BE49-F238E27FC236}">
                <a16:creationId xmlns:a16="http://schemas.microsoft.com/office/drawing/2014/main" id="{F87F83B6-6B4B-DF9A-B441-F817B7A22328}"/>
              </a:ext>
            </a:extLst>
          </p:cNvPr>
          <p:cNvSpPr>
            <a:spLocks noGrp="1"/>
          </p:cNvSpPr>
          <p:nvPr>
            <p:ph idx="1"/>
          </p:nvPr>
        </p:nvSpPr>
        <p:spPr>
          <a:xfrm>
            <a:off x="838200" y="3041482"/>
            <a:ext cx="10515600" cy="3045835"/>
          </a:xfrm>
        </p:spPr>
        <p:txBody>
          <a:bodyPr vert="horz" lIns="91440" tIns="45720" rIns="91440" bIns="45720" rtlCol="0" anchor="t">
            <a:normAutofit/>
          </a:bodyPr>
          <a:lstStyle/>
          <a:p>
            <a:pPr marL="0" indent="0">
              <a:buNone/>
            </a:pPr>
            <a:r>
              <a:rPr lang="en-US" sz="3200" b="1" dirty="0">
                <a:ea typeface="TAN Garland"/>
                <a:cs typeface="TAN Garland"/>
                <a:sym typeface="TAN Garland"/>
              </a:rPr>
              <a:t>Global Personnel</a:t>
            </a:r>
          </a:p>
          <a:p>
            <a:pPr marL="0" indent="0">
              <a:buNone/>
            </a:pPr>
            <a:r>
              <a:rPr lang="en-US" sz="2800" dirty="0">
                <a:latin typeface="Calibri"/>
                <a:ea typeface="TAN Garland"/>
                <a:cs typeface="TAN Garland"/>
                <a:sym typeface="TAN Garland"/>
              </a:rPr>
              <a:t>Opportunity to utilize skills benefiting global partners while continuing to be discipled and learn with the </a:t>
            </a:r>
            <a:r>
              <a:rPr lang="en-US" dirty="0"/>
              <a:t>global</a:t>
            </a:r>
            <a:r>
              <a:rPr lang="en-US" sz="2800" dirty="0"/>
              <a:t> </a:t>
            </a:r>
            <a:r>
              <a:rPr lang="en-US" dirty="0"/>
              <a:t>church</a:t>
            </a:r>
            <a:r>
              <a:rPr lang="en-US" sz="2800" dirty="0">
                <a:latin typeface="Calibri"/>
                <a:ea typeface="TAN Garland"/>
                <a:cs typeface="TAN Garland"/>
                <a:sym typeface="TAN Garland"/>
              </a:rPr>
              <a:t>.</a:t>
            </a:r>
            <a:endParaRPr lang="en-US" sz="2800" dirty="0">
              <a:latin typeface="Calibri"/>
              <a:ea typeface="TAN Garland"/>
              <a:cs typeface="TAN Garland"/>
            </a:endParaRPr>
          </a:p>
        </p:txBody>
      </p:sp>
      <p:pic>
        <p:nvPicPr>
          <p:cNvPr id="6" name="Picture 5">
            <a:extLst>
              <a:ext uri="{FF2B5EF4-FFF2-40B4-BE49-F238E27FC236}">
                <a16:creationId xmlns:a16="http://schemas.microsoft.com/office/drawing/2014/main" id="{3D8EC98D-1ABF-C42A-45B1-968CE1E35A62}"/>
              </a:ext>
            </a:extLst>
          </p:cNvPr>
          <p:cNvPicPr>
            <a:picLocks noChangeAspect="1"/>
          </p:cNvPicPr>
          <p:nvPr/>
        </p:nvPicPr>
        <p:blipFill>
          <a:blip r:embed="rId3"/>
          <a:srcRect/>
          <a:stretch/>
        </p:blipFill>
        <p:spPr>
          <a:xfrm>
            <a:off x="834655" y="4851399"/>
            <a:ext cx="10518054" cy="1325562"/>
          </a:xfrm>
          <a:prstGeom prst="rect">
            <a:avLst/>
          </a:prstGeom>
        </p:spPr>
      </p:pic>
      <p:pic>
        <p:nvPicPr>
          <p:cNvPr id="4" name="Picture 3">
            <a:extLst>
              <a:ext uri="{FF2B5EF4-FFF2-40B4-BE49-F238E27FC236}">
                <a16:creationId xmlns:a16="http://schemas.microsoft.com/office/drawing/2014/main" id="{065AD4B2-BF66-9E7F-3EBF-7C38C9B375DE}"/>
              </a:ext>
            </a:extLst>
          </p:cNvPr>
          <p:cNvPicPr>
            <a:picLocks noChangeAspect="1"/>
          </p:cNvPicPr>
          <p:nvPr/>
        </p:nvPicPr>
        <p:blipFill>
          <a:blip r:embed="rId4"/>
          <a:srcRect/>
          <a:stretch/>
        </p:blipFill>
        <p:spPr>
          <a:xfrm>
            <a:off x="8957388" y="534195"/>
            <a:ext cx="2687216" cy="2687216"/>
          </a:xfrm>
          <a:prstGeom prst="rect">
            <a:avLst/>
          </a:prstGeom>
        </p:spPr>
      </p:pic>
      <p:sp>
        <p:nvSpPr>
          <p:cNvPr id="8" name="Oval 7">
            <a:extLst>
              <a:ext uri="{FF2B5EF4-FFF2-40B4-BE49-F238E27FC236}">
                <a16:creationId xmlns:a16="http://schemas.microsoft.com/office/drawing/2014/main" id="{1A0E9579-364E-6FD7-5DDE-A561DA79485F}"/>
              </a:ext>
            </a:extLst>
          </p:cNvPr>
          <p:cNvSpPr>
            <a:spLocks noGrp="1" noRot="1" noMove="1" noResize="1" noEditPoints="1" noAdjustHandles="1" noChangeArrowheads="1" noChangeShapeType="1"/>
          </p:cNvSpPr>
          <p:nvPr/>
        </p:nvSpPr>
        <p:spPr>
          <a:xfrm>
            <a:off x="-786904" y="-942427"/>
            <a:ext cx="2182567" cy="21825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60529"/>
      </p:ext>
    </p:extLst>
  </p:cSld>
  <p:clrMapOvr>
    <a:masterClrMapping/>
  </p:clrMapOvr>
</p:sld>
</file>

<file path=ppt/theme/theme1.xml><?xml version="1.0" encoding="utf-8"?>
<a:theme xmlns:a="http://schemas.openxmlformats.org/drawingml/2006/main" name="Office Theme">
  <a:themeElements>
    <a:clrScheme name="ECC CWRD">
      <a:dk1>
        <a:srgbClr val="0D2952"/>
      </a:dk1>
      <a:lt1>
        <a:srgbClr val="FFFFFF"/>
      </a:lt1>
      <a:dk2>
        <a:srgbClr val="003889"/>
      </a:dk2>
      <a:lt2>
        <a:srgbClr val="F6F6F8"/>
      </a:lt2>
      <a:accent1>
        <a:srgbClr val="25A8DF"/>
      </a:accent1>
      <a:accent2>
        <a:srgbClr val="27BF8E"/>
      </a:accent2>
      <a:accent3>
        <a:srgbClr val="FDB81C"/>
      </a:accent3>
      <a:accent4>
        <a:srgbClr val="7C899E"/>
      </a:accent4>
      <a:accent5>
        <a:srgbClr val="CBD1D8"/>
      </a:accent5>
      <a:accent6>
        <a:srgbClr val="003889"/>
      </a:accent6>
      <a:hlink>
        <a:srgbClr val="25A8DF"/>
      </a:hlink>
      <a:folHlink>
        <a:srgbClr val="1A7A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1977</TotalTime>
  <Words>308</Words>
  <Application>Microsoft Office PowerPoint</Application>
  <PresentationFormat>Widescreen</PresentationFormat>
  <Paragraphs>40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Discipleship for Gen Z</vt:lpstr>
      <vt:lpstr>The Global Pathway is a discipleship tool for churches to utilize in developing missional leaders and a strategy to recruit and prepare future global personnel.</vt:lpstr>
      <vt:lpstr>PowerPoint Presentation</vt:lpstr>
      <vt:lpstr>1-2 Weeks</vt:lpstr>
      <vt:lpstr>2-3 Months</vt:lpstr>
      <vt:lpstr>1-3 Years</vt:lpstr>
      <vt:lpstr>3+ Years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Schild</dc:creator>
  <cp:lastModifiedBy>Grace Shim</cp:lastModifiedBy>
  <cp:revision>238</cp:revision>
  <dcterms:created xsi:type="dcterms:W3CDTF">2021-03-01T19:55:55Z</dcterms:created>
  <dcterms:modified xsi:type="dcterms:W3CDTF">2026-02-11T15:35:12Z</dcterms:modified>
</cp:coreProperties>
</file>