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72" r:id="rId2"/>
    <p:sldId id="285" r:id="rId3"/>
    <p:sldId id="287" r:id="rId4"/>
    <p:sldId id="288" r:id="rId5"/>
    <p:sldId id="27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4" r:id="rId14"/>
    <p:sldId id="286" r:id="rId15"/>
    <p:sldId id="257" r:id="rId16"/>
  </p:sldIdLst>
  <p:sldSz cx="12192000" cy="6858000"/>
  <p:notesSz cx="6858000" cy="9144000"/>
  <p:embeddedFontLst>
    <p:embeddedFont>
      <p:font typeface="DM Serif Display" pitchFamily="2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76" userDrawn="1">
          <p15:clr>
            <a:srgbClr val="A4A3A4"/>
          </p15:clr>
        </p15:guide>
        <p15:guide id="4" pos="600" userDrawn="1">
          <p15:clr>
            <a:srgbClr val="A4A3A4"/>
          </p15:clr>
        </p15:guide>
        <p15:guide id="5" pos="7152" userDrawn="1">
          <p15:clr>
            <a:srgbClr val="A4A3A4"/>
          </p15:clr>
        </p15:guide>
        <p15:guide id="6" orient="horz" pos="3936" userDrawn="1">
          <p15:clr>
            <a:srgbClr val="A4A3A4"/>
          </p15:clr>
        </p15:guide>
        <p15:guide id="7" orient="horz" pos="3624" userDrawn="1">
          <p15:clr>
            <a:srgbClr val="A4A3A4"/>
          </p15:clr>
        </p15:guide>
        <p15:guide id="8" orient="horz" pos="4023" userDrawn="1">
          <p15:clr>
            <a:srgbClr val="A4A3A4"/>
          </p15:clr>
        </p15:guide>
        <p15:guide id="9" orient="horz" pos="32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3840" userDrawn="1">
          <p15:clr>
            <a:srgbClr val="A4A3A4"/>
          </p15:clr>
        </p15:guide>
        <p15:guide id="12" orient="horz" pos="3192" userDrawn="1">
          <p15:clr>
            <a:srgbClr val="A4A3A4"/>
          </p15:clr>
        </p15:guide>
        <p15:guide id="13" orient="horz" pos="2077" userDrawn="1">
          <p15:clr>
            <a:srgbClr val="A4A3A4"/>
          </p15:clr>
        </p15:guide>
        <p15:guide id="14" pos="7344" userDrawn="1">
          <p15:clr>
            <a:srgbClr val="A4A3A4"/>
          </p15:clr>
        </p15:guide>
        <p15:guide id="15" pos="5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B267D-0353-4F4A-B2FB-1DE7EEA0B8DA}" v="11" dt="2026-01-16T18:38:55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00"/>
    <p:restoredTop sz="94663"/>
  </p:normalViewPr>
  <p:slideViewPr>
    <p:cSldViewPr snapToGrid="0" snapToObjects="1" showGuides="1">
      <p:cViewPr>
        <p:scale>
          <a:sx n="131" d="100"/>
          <a:sy n="131" d="100"/>
        </p:scale>
        <p:origin x="152" y="152"/>
      </p:cViewPr>
      <p:guideLst>
        <p:guide orient="horz" pos="1591"/>
        <p:guide pos="3840"/>
        <p:guide orient="horz" pos="1176"/>
        <p:guide pos="600"/>
        <p:guide pos="7152"/>
        <p:guide orient="horz" pos="3936"/>
        <p:guide orient="horz" pos="3624"/>
        <p:guide orient="horz" pos="4023"/>
        <p:guide orient="horz" pos="329"/>
        <p:guide orient="horz" pos="2160"/>
        <p:guide orient="horz" pos="3840"/>
        <p:guide orient="horz" pos="3192"/>
        <p:guide orient="horz" pos="2077"/>
        <p:guide pos="7344"/>
        <p:guide pos="5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B837-5B4A-0944-B865-EA2901B51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44970"/>
            <a:ext cx="10515599" cy="22489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aseline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D66A0-BFB4-924E-9D7E-7FA98BA70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482" y="4684143"/>
            <a:ext cx="10515600" cy="13277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99664-00DE-D04E-01A2-ABC7E09A9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8318" y="542242"/>
            <a:ext cx="4675366" cy="12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1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08AD-8195-DF4B-B184-6ACF4870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09" y="180556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3DB67-AA44-7C4D-ADB1-86824F6EC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1127"/>
            <a:ext cx="10515600" cy="3045835"/>
          </a:xfrm>
        </p:spPr>
        <p:txBody>
          <a:bodyPr/>
          <a:lstStyle>
            <a:lvl1pPr>
              <a:lnSpc>
                <a:spcPts val="3260"/>
              </a:lnSpc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5588EC2C-CB34-9BA2-8E78-19884277B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2406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8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CFFF-B5E9-834F-9A73-EBF0AA61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4643"/>
            <a:ext cx="10515600" cy="480135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9D50CE-C3B0-2549-B960-FBC90E99ABFD}"/>
              </a:ext>
            </a:extLst>
          </p:cNvPr>
          <p:cNvSpPr/>
          <p:nvPr userDrawn="1"/>
        </p:nvSpPr>
        <p:spPr>
          <a:xfrm>
            <a:off x="0" y="6096000"/>
            <a:ext cx="12192000" cy="288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E7BF6-3BEC-7C49-997B-D9E0D2B4E37A}"/>
              </a:ext>
            </a:extLst>
          </p:cNvPr>
          <p:cNvSpPr/>
          <p:nvPr userDrawn="1"/>
        </p:nvSpPr>
        <p:spPr>
          <a:xfrm>
            <a:off x="0" y="6096000"/>
            <a:ext cx="12192000" cy="288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544983B0-8437-7CF7-D4D9-E3396ABCA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2406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8C6A-F44B-2B4B-BC7E-1E56EECC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3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93D2C-A1E2-8547-B629-368B749CF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63091"/>
            <a:ext cx="5181600" cy="3613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D565C-01C7-0741-B593-88BAC5353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63089"/>
            <a:ext cx="5181600" cy="3613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3E236859-F260-A539-80E5-D3DB2DAAE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2406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6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1"/>
            </a:gs>
            <a:gs pos="69000">
              <a:schemeClr val="tx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7348-BE41-D34A-BF35-A66F5531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65119"/>
            <a:ext cx="10515600" cy="331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DFB7886-8BF6-7647-8EC4-4B7A35EE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09" y="1502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C3E999-029D-2E47-A68D-74D732298CEC}"/>
              </a:ext>
            </a:extLst>
          </p:cNvPr>
          <p:cNvSpPr/>
          <p:nvPr userDrawn="1"/>
        </p:nvSpPr>
        <p:spPr>
          <a:xfrm>
            <a:off x="0" y="6096000"/>
            <a:ext cx="12192000" cy="288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8AB78FC9-902F-DF31-9E0B-F9E2941AC06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12406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DM Serif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E042F8-DD8A-91A2-E054-B373BA4FBA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-4212749" y="-6870031"/>
            <a:ext cx="20598062" cy="205980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9A6FEAD-1103-E675-A274-B50B8F78D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482" y="5269831"/>
            <a:ext cx="10515600" cy="1045927"/>
          </a:xfrm>
        </p:spPr>
        <p:txBody>
          <a:bodyPr/>
          <a:lstStyle/>
          <a:p>
            <a:r>
              <a:rPr lang="en-US" spc="300" dirty="0"/>
              <a:t>A SERVE GLOBALLY RESOURCE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FB8106F-960E-EC00-8716-BBDFEF5A7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317" y="2341393"/>
            <a:ext cx="4675366" cy="26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0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68000">
              <a:schemeClr val="tx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61E6C-152E-0E5B-9DE1-94905BC73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0B56-15AD-3A7A-2C04-183EB0FA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34" y="1620919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3+ Años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7D86E-0CC1-831A-0C10-743535CE5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2934607"/>
            <a:ext cx="9196450" cy="304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TAN Garland"/>
                <a:cs typeface="Calibri" panose="020F0502020204030204" pitchFamily="34" charset="0"/>
                <a:sym typeface="TAN Garland"/>
              </a:rPr>
              <a:t>Personal de Serve Globally</a:t>
            </a:r>
          </a:p>
          <a:p>
            <a:pPr marL="0" indent="0">
              <a:buNone/>
            </a:pPr>
            <a:r>
              <a:rPr lang="es-ES_tradnl" sz="2800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Aceptar el llamado de Dios a servir de tiempo completo en </a:t>
            </a:r>
            <a:r>
              <a:rPr lang="es-ES_tradnl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Serve Globally.</a:t>
            </a:r>
            <a:endParaRPr lang="es-ES_tradnl" sz="2800" noProof="0" dirty="0">
              <a:latin typeface="Calibri" panose="020F0502020204030204" pitchFamily="34" charset="0"/>
              <a:ea typeface="TAN Garland"/>
              <a:cs typeface="Calibri" panose="020F0502020204030204" pitchFamily="34" charset="0"/>
              <a:sym typeface="TAN Garland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23D666-9AF8-9B14-002C-933CF930F7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86904" y="-942427"/>
            <a:ext cx="2182567" cy="2182567"/>
          </a:xfrm>
          <a:prstGeom prst="ellipse">
            <a:avLst/>
          </a:prstGeom>
          <a:solidFill>
            <a:srgbClr val="A9C0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global pathway&#10;&#10;AI-generated content may be incorrect.">
            <a:extLst>
              <a:ext uri="{FF2B5EF4-FFF2-40B4-BE49-F238E27FC236}">
                <a16:creationId xmlns:a16="http://schemas.microsoft.com/office/drawing/2014/main" id="{708A76FD-35ED-5BBD-E8E1-3D3275A7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176" b="-1128"/>
          <a:stretch>
            <a:fillRect/>
          </a:stretch>
        </p:blipFill>
        <p:spPr>
          <a:xfrm>
            <a:off x="8974777" y="395683"/>
            <a:ext cx="2683823" cy="2982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A4DD8-56F4-6B16-8D4E-98820741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5274" y="5091832"/>
            <a:ext cx="10398526" cy="12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3880DC-E16B-469E-09F3-22146824397F}"/>
              </a:ext>
            </a:extLst>
          </p:cNvPr>
          <p:cNvSpPr txBox="1">
            <a:spLocks/>
          </p:cNvSpPr>
          <p:nvPr/>
        </p:nvSpPr>
        <p:spPr>
          <a:xfrm>
            <a:off x="869174" y="68104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¿Por qué el </a:t>
            </a:r>
            <a:r>
              <a:rPr lang="en-US" sz="6000" i="1" dirty="0"/>
              <a:t>Global Pathway?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B77DC0-F6DC-A2C9-C8A3-24DCEE73BE0B}"/>
              </a:ext>
            </a:extLst>
          </p:cNvPr>
          <p:cNvSpPr txBox="1">
            <a:spLocks/>
          </p:cNvSpPr>
          <p:nvPr/>
        </p:nvSpPr>
        <p:spPr>
          <a:xfrm>
            <a:off x="870263" y="1949942"/>
            <a:ext cx="10902144" cy="470023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noProof="0" dirty="0"/>
              <a:t>Aprendizaje personalizado e incremental</a:t>
            </a:r>
          </a:p>
          <a:p>
            <a:pPr marL="0" indent="0" fontAlgn="base">
              <a:buNone/>
            </a:pPr>
            <a:r>
              <a:rPr lang="es-ES_tradnl" noProof="0" dirty="0"/>
              <a:t>	El aprendizaje se adapta al ritmo y la disponibilidad de cada persona.</a:t>
            </a:r>
          </a:p>
          <a:p>
            <a:pPr marL="0" indent="0" fontAlgn="base">
              <a:buNone/>
            </a:pPr>
            <a:r>
              <a:rPr lang="es-ES_tradnl" noProof="0" dirty="0"/>
              <a:t>	Provee acompañamiento y formación misiológica continua para desarrollar confianza y 	claridad.</a:t>
            </a:r>
          </a:p>
          <a:p>
            <a:pPr fontAlgn="base"/>
            <a:r>
              <a:rPr lang="es-ES_tradnl" noProof="0" dirty="0"/>
              <a:t>Aprendizaje experiencial y reflexión intencional</a:t>
            </a:r>
          </a:p>
          <a:p>
            <a:pPr marL="0" indent="0" fontAlgn="base">
              <a:buNone/>
            </a:pPr>
            <a:r>
              <a:rPr lang="es-ES_tradnl" noProof="0" dirty="0"/>
              <a:t>	Provee crecimiento y formación a través de experiencias de vida y participación activa.</a:t>
            </a:r>
          </a:p>
          <a:p>
            <a:pPr marL="0" indent="0" fontAlgn="base">
              <a:buNone/>
            </a:pPr>
            <a:r>
              <a:rPr lang="es-ES_tradnl" noProof="0" dirty="0"/>
              <a:t>	</a:t>
            </a:r>
            <a:r>
              <a:rPr lang="es-ES_tradnl" dirty="0"/>
              <a:t>Invita al </a:t>
            </a:r>
            <a:r>
              <a:rPr lang="es-ES_tradnl" noProof="0" dirty="0"/>
              <a:t>discernimiento y búsqueda: ¿Cuál es el llamado de Dios para tu vida?</a:t>
            </a:r>
          </a:p>
          <a:p>
            <a:pPr fontAlgn="base"/>
            <a:r>
              <a:rPr lang="es-ES_tradnl" noProof="0" dirty="0"/>
              <a:t>Formación inspirada en la Iglesia global</a:t>
            </a:r>
          </a:p>
          <a:p>
            <a:pPr marL="0" indent="0" fontAlgn="base">
              <a:buNone/>
            </a:pPr>
            <a:r>
              <a:rPr lang="es-ES_tradnl" noProof="0" dirty="0"/>
              <a:t>	Facilita aportes, mentoría y discipulado de creyentes de todo el mundo.</a:t>
            </a:r>
          </a:p>
          <a:p>
            <a:pPr marL="0" indent="0" fontAlgn="base">
              <a:buNone/>
            </a:pPr>
            <a:r>
              <a:rPr lang="es-ES_tradnl" noProof="0" dirty="0"/>
              <a:t>	Desarrolla comprensión intercultural y crecimiento de la fe a través de perspectivas globales.</a:t>
            </a:r>
          </a:p>
          <a:p>
            <a:pPr fontAlgn="base"/>
            <a:r>
              <a:rPr lang="es-ES_tradnl" noProof="0" dirty="0"/>
              <a:t>Preparación para un ministerio de vida</a:t>
            </a:r>
          </a:p>
          <a:p>
            <a:pPr marL="0" indent="0" fontAlgn="base">
              <a:buNone/>
            </a:pPr>
            <a:r>
              <a:rPr lang="es-ES_tradnl" noProof="0" dirty="0"/>
              <a:t>	Construye una base sólida para participar en el ministerio local y la misión global.</a:t>
            </a:r>
          </a:p>
          <a:p>
            <a:pPr marL="0" indent="0" fontAlgn="base">
              <a:buNone/>
            </a:pPr>
            <a:r>
              <a:rPr lang="es-ES_tradnl" noProof="0" dirty="0"/>
              <a:t>	Permite una comprensión más amplia y profunda de quién es Dios y cómo obra en el mundo.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6ED3D3-2B72-9114-2024-03DE1B7A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036" cy="6858000"/>
          </a:xfrm>
          <a:prstGeom prst="rect">
            <a:avLst/>
          </a:prstGeom>
        </p:spPr>
      </p:pic>
      <p:pic>
        <p:nvPicPr>
          <p:cNvPr id="2" name="Picture 1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F5111E08-2176-EF16-6C77-F34717BD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98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9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A7F58-9D6B-A928-24CC-86B4F65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993BE0-340C-FC6B-5D96-A9F49B8EC7D9}"/>
              </a:ext>
            </a:extLst>
          </p:cNvPr>
          <p:cNvGrpSpPr/>
          <p:nvPr/>
        </p:nvGrpSpPr>
        <p:grpSpPr>
          <a:xfrm>
            <a:off x="1352144" y="1762982"/>
            <a:ext cx="9416559" cy="3734645"/>
            <a:chOff x="1328397" y="1469678"/>
            <a:chExt cx="9416559" cy="373464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BD509A1-C9A8-302C-8520-371B54A9DA2A}"/>
                </a:ext>
              </a:extLst>
            </p:cNvPr>
            <p:cNvSpPr/>
            <p:nvPr/>
          </p:nvSpPr>
          <p:spPr>
            <a:xfrm>
              <a:off x="7221618" y="1469678"/>
              <a:ext cx="3523338" cy="3523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FAE3C8-9121-2E4E-AA24-BF4204AADCDC}"/>
                </a:ext>
              </a:extLst>
            </p:cNvPr>
            <p:cNvSpPr/>
            <p:nvPr/>
          </p:nvSpPr>
          <p:spPr>
            <a:xfrm>
              <a:off x="3875499" y="2015129"/>
              <a:ext cx="2977887" cy="29778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940C6E-5715-D697-1BCD-F29CF622BEA0}"/>
                </a:ext>
              </a:extLst>
            </p:cNvPr>
            <p:cNvSpPr/>
            <p:nvPr/>
          </p:nvSpPr>
          <p:spPr>
            <a:xfrm>
              <a:off x="1328397" y="2664323"/>
              <a:ext cx="2182567" cy="2182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46A330-7F74-5189-A2EE-2353A21F7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9194" y="3286623"/>
              <a:ext cx="1308100" cy="19177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46B1E3-5CB9-36F7-002D-E9D6D7A77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4699" y="3578723"/>
              <a:ext cx="1968500" cy="16256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6E769E-0E69-D9E8-FEC9-A7D8738B6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027" y="2664323"/>
              <a:ext cx="3073400" cy="254000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7320A4D-571F-F110-63C6-DCD4CF6F637E}"/>
              </a:ext>
            </a:extLst>
          </p:cNvPr>
          <p:cNvSpPr txBox="1">
            <a:spLocks/>
          </p:cNvSpPr>
          <p:nvPr/>
        </p:nvSpPr>
        <p:spPr>
          <a:xfrm>
            <a:off x="375063" y="730749"/>
            <a:ext cx="10515600" cy="1771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r>
              <a:rPr lang="en-US" sz="5400" dirty="0"/>
              <a:t>¿Para quién es el </a:t>
            </a:r>
            <a:r>
              <a:rPr lang="en-US" sz="5400" i="1" dirty="0"/>
              <a:t>Global Pathway</a:t>
            </a:r>
            <a:r>
              <a:rPr lang="en-US" sz="5400" dirty="0"/>
              <a:t>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B17E59-4449-99C9-CA63-B34F2F00CE29}"/>
              </a:ext>
            </a:extLst>
          </p:cNvPr>
          <p:cNvSpPr txBox="1">
            <a:spLocks/>
          </p:cNvSpPr>
          <p:nvPr/>
        </p:nvSpPr>
        <p:spPr>
          <a:xfrm>
            <a:off x="1352144" y="5830083"/>
            <a:ext cx="2169695" cy="5920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noProof="0" dirty="0">
                <a:ea typeface="TAN Garland"/>
                <a:cs typeface="Calibri" panose="020F0502020204030204" pitchFamily="34" charset="0"/>
                <a:sym typeface="TAN Garland"/>
              </a:rPr>
              <a:t>Individuos</a:t>
            </a:r>
            <a:endParaRPr lang="es-ES_tradnl" sz="2400" noProof="0" dirty="0">
              <a:latin typeface="Calibri" panose="020F0502020204030204" pitchFamily="34" charset="0"/>
              <a:ea typeface="TAN Garland"/>
              <a:cs typeface="Calibri" panose="020F0502020204030204" pitchFamily="34" charset="0"/>
              <a:sym typeface="TAN Garla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D055-D50C-8441-8B35-33574FD94A4E}"/>
              </a:ext>
            </a:extLst>
          </p:cNvPr>
          <p:cNvSpPr txBox="1">
            <a:spLocks/>
          </p:cNvSpPr>
          <p:nvPr/>
        </p:nvSpPr>
        <p:spPr>
          <a:xfrm>
            <a:off x="4287849" y="5806021"/>
            <a:ext cx="2169695" cy="5920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Parejas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C2C735-B525-80DB-2EE1-CBB3630B846D}"/>
              </a:ext>
            </a:extLst>
          </p:cNvPr>
          <p:cNvSpPr txBox="1">
            <a:spLocks/>
          </p:cNvSpPr>
          <p:nvPr/>
        </p:nvSpPr>
        <p:spPr>
          <a:xfrm>
            <a:off x="8013627" y="5806021"/>
            <a:ext cx="2169695" cy="5920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ea typeface="TAN Garland"/>
                <a:cs typeface="Calibri" panose="020F0502020204030204" pitchFamily="34" charset="0"/>
                <a:sym typeface="TAN Garland"/>
              </a:rPr>
              <a:t>Familias</a:t>
            </a:r>
            <a:endParaRPr lang="en-US" sz="2400" dirty="0">
              <a:latin typeface="Calibri" panose="020F0502020204030204" pitchFamily="34" charset="0"/>
              <a:ea typeface="TAN Garland"/>
              <a:cs typeface="Calibri" panose="020F0502020204030204" pitchFamily="34" charset="0"/>
              <a:sym typeface="TAN Garland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6DFB813-F368-5FC9-BCB3-B675A2EC3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7036" cy="6858000"/>
          </a:xfrm>
          <a:prstGeom prst="rect">
            <a:avLst/>
          </a:prstGeom>
        </p:spPr>
      </p:pic>
      <p:pic>
        <p:nvPicPr>
          <p:cNvPr id="4" name="Picture 3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F102D2A1-B071-2919-A465-EF562F4C8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6198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9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03C158-EF72-A7BD-BEFF-853F57D971AC}"/>
              </a:ext>
            </a:extLst>
          </p:cNvPr>
          <p:cNvSpPr txBox="1">
            <a:spLocks/>
          </p:cNvSpPr>
          <p:nvPr/>
        </p:nvSpPr>
        <p:spPr>
          <a:xfrm>
            <a:off x="861950" y="2524495"/>
            <a:ext cx="5181600" cy="3862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0"/>
              </a:lnSpc>
            </a:pPr>
            <a:r>
              <a:rPr lang="es-ES_tradnl" sz="2600" noProof="0" dirty="0"/>
              <a:t>La Iglesia y </a:t>
            </a:r>
            <a:r>
              <a:rPr lang="es-ES_tradnl" sz="2600" i="1" noProof="0" dirty="0"/>
              <a:t>Serve Globally </a:t>
            </a:r>
            <a:r>
              <a:rPr lang="es-ES_tradnl" sz="2600" noProof="0" dirty="0"/>
              <a:t>se benefician cuando los participantes de </a:t>
            </a:r>
            <a:r>
              <a:rPr lang="es-ES_tradnl" sz="2600" i="1" noProof="0" dirty="0"/>
              <a:t>Global </a:t>
            </a:r>
            <a:r>
              <a:rPr lang="es-ES_tradnl" sz="2600" i="1" noProof="0" dirty="0" err="1"/>
              <a:t>Pathway</a:t>
            </a:r>
            <a:r>
              <a:rPr lang="es-ES_tradnl" sz="2600" i="1" noProof="0" dirty="0"/>
              <a:t> </a:t>
            </a:r>
            <a:r>
              <a:rPr lang="es-ES_tradnl" sz="2600" noProof="0" dirty="0"/>
              <a:t>regresan a casa con una mayor pasión por Cristo, un compromiso más profundo con su ministerio en  la iglesia y su comunidad, y una mayor comprensión de lo que Dios está haciendo en el mundo a través de la Iglesia global.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551D84A-EBDD-141C-B3A9-0411604B36BC}"/>
              </a:ext>
            </a:extLst>
          </p:cNvPr>
          <p:cNvSpPr txBox="1">
            <a:spLocks/>
          </p:cNvSpPr>
          <p:nvPr/>
        </p:nvSpPr>
        <p:spPr>
          <a:xfrm>
            <a:off x="6172200" y="2524494"/>
            <a:ext cx="5181600" cy="37239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0"/>
              </a:lnSpc>
            </a:pPr>
            <a:r>
              <a:rPr lang="es-ES_tradnl" sz="2600" noProof="0" dirty="0"/>
              <a:t>La Iglesia y </a:t>
            </a:r>
            <a:r>
              <a:rPr lang="es-ES_tradnl" sz="2600" i="1" noProof="0" dirty="0"/>
              <a:t>Serve Globall</a:t>
            </a:r>
            <a:r>
              <a:rPr lang="es-ES_tradnl" sz="2600" noProof="0" dirty="0"/>
              <a:t>y se benefician cuando los participantes de </a:t>
            </a:r>
            <a:r>
              <a:rPr lang="es-ES_tradnl" sz="2600" i="1" noProof="0" dirty="0"/>
              <a:t>Global </a:t>
            </a:r>
            <a:r>
              <a:rPr lang="es-ES_tradnl" sz="2600" i="1" noProof="0" dirty="0" err="1"/>
              <a:t>Pathway</a:t>
            </a:r>
            <a:r>
              <a:rPr lang="es-ES_tradnl" sz="2600" i="1" noProof="0" dirty="0"/>
              <a:t> </a:t>
            </a:r>
            <a:r>
              <a:rPr lang="es-ES_tradnl" sz="2600" noProof="0" dirty="0"/>
              <a:t>continúan aprendiendo, creciendo y preparándose para ser el futuro personal global de nuestra denominación.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C389D8-ACBC-5017-BADF-E343816EE1A6}"/>
              </a:ext>
            </a:extLst>
          </p:cNvPr>
          <p:cNvSpPr txBox="1">
            <a:spLocks/>
          </p:cNvSpPr>
          <p:nvPr/>
        </p:nvSpPr>
        <p:spPr>
          <a:xfrm>
            <a:off x="869175" y="657291"/>
            <a:ext cx="10515600" cy="101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DM Serif Display" pitchFamily="2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¿Qué se </a:t>
            </a:r>
            <a:r>
              <a:rPr lang="en-US" sz="6000" dirty="0" err="1"/>
              <a:t>espera</a:t>
            </a:r>
            <a:r>
              <a:rPr lang="en-US" sz="6000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8DA1E6-E1CB-4972-D91C-5888C0702843}"/>
              </a:ext>
            </a:extLst>
          </p:cNvPr>
          <p:cNvSpPr txBox="1">
            <a:spLocks/>
          </p:cNvSpPr>
          <p:nvPr/>
        </p:nvSpPr>
        <p:spPr>
          <a:xfrm>
            <a:off x="838201" y="1777029"/>
            <a:ext cx="10515599" cy="593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accent3"/>
                </a:solidFill>
              </a:rPr>
              <a:t>Nuestro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deseo</a:t>
            </a:r>
            <a:r>
              <a:rPr lang="en-US" b="1" dirty="0">
                <a:solidFill>
                  <a:schemeClr val="accent3"/>
                </a:solidFill>
              </a:rPr>
              <a:t> es </a:t>
            </a:r>
            <a:r>
              <a:rPr lang="en-US" b="1" dirty="0" err="1">
                <a:solidFill>
                  <a:schemeClr val="accent3"/>
                </a:solidFill>
              </a:rPr>
              <a:t>bidireccional</a:t>
            </a:r>
            <a:r>
              <a:rPr lang="en-US" b="1" dirty="0">
                <a:solidFill>
                  <a:schemeClr val="accent3"/>
                </a:solidFill>
              </a:rPr>
              <a:t>, ¡</a:t>
            </a:r>
            <a:r>
              <a:rPr lang="en-US" b="1" dirty="0" err="1">
                <a:solidFill>
                  <a:schemeClr val="accent3"/>
                </a:solidFill>
              </a:rPr>
              <a:t>todos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nos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beneficiamos</a:t>
            </a:r>
            <a:r>
              <a:rPr lang="en-US" b="1" dirty="0">
                <a:solidFill>
                  <a:schemeClr val="accent3"/>
                </a:solidFill>
              </a:rPr>
              <a:t>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EFB6A-40C3-3D9C-B610-E6C5E3DE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036" cy="6858000"/>
          </a:xfrm>
          <a:prstGeom prst="rect">
            <a:avLst/>
          </a:prstGeom>
        </p:spPr>
      </p:pic>
      <p:pic>
        <p:nvPicPr>
          <p:cNvPr id="2" name="Picture 1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5256ABC1-4D61-3766-31FE-1E5B96BBB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98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B86FD-F54D-CFE3-9EAA-32280860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8A2CF-D3B3-2E24-11BE-FEFE0DD2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21" t="75350"/>
          <a:stretch/>
        </p:blipFill>
        <p:spPr>
          <a:xfrm>
            <a:off x="1970987" y="6113479"/>
            <a:ext cx="8250026" cy="269842"/>
          </a:xfrm>
          <a:prstGeom prst="rect">
            <a:avLst/>
          </a:prstGeom>
        </p:spPr>
      </p:pic>
      <p:pic>
        <p:nvPicPr>
          <p:cNvPr id="5" name="Picture 4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90CEA3EC-3803-E42B-584F-5B626AF4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98" y="537287"/>
            <a:ext cx="765006" cy="757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6BF0D1-EFA0-7D08-CEA5-2EA5B800EC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76817" y="408559"/>
            <a:ext cx="5438366" cy="55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0F15B6-5A21-517C-7E44-D825BDF15F38}"/>
              </a:ext>
            </a:extLst>
          </p:cNvPr>
          <p:cNvSpPr/>
          <p:nvPr/>
        </p:nvSpPr>
        <p:spPr>
          <a:xfrm>
            <a:off x="0" y="6108278"/>
            <a:ext cx="12192000" cy="288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6C49D4-E029-8AD6-36DD-5E0A54E99714}"/>
              </a:ext>
            </a:extLst>
          </p:cNvPr>
          <p:cNvSpPr txBox="1">
            <a:spLocks/>
          </p:cNvSpPr>
          <p:nvPr/>
        </p:nvSpPr>
        <p:spPr>
          <a:xfrm>
            <a:off x="838200" y="2514600"/>
            <a:ext cx="10515600" cy="3448878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s-ES_tradnl" sz="8800" noProof="0" dirty="0">
                <a:latin typeface="DM Serif Display" pitchFamily="2" charset="0"/>
              </a:rPr>
              <a:t>¡Gracias!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3B947-EF44-7F96-7840-2E7E0774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93" y="542242"/>
            <a:ext cx="4675366" cy="12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tx1"/>
            </a:gs>
            <a:gs pos="69000">
              <a:schemeClr val="tx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EC40E0-A7CB-1A1E-BAF7-C0EB252C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023-54F6-BC4C-0BCF-1A3E56A262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t="20788" b="336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Picture 8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DC050221-18C0-3C1E-58FF-3F9AF481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406" y="537287"/>
            <a:ext cx="765006" cy="7573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D000B2-81F8-16D3-C1EA-4719D9EE3F04}"/>
              </a:ext>
            </a:extLst>
          </p:cNvPr>
          <p:cNvSpPr txBox="1">
            <a:spLocks/>
          </p:cNvSpPr>
          <p:nvPr/>
        </p:nvSpPr>
        <p:spPr>
          <a:xfrm>
            <a:off x="838200" y="2514600"/>
            <a:ext cx="10515600" cy="34488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>
                <a:latin typeface="DM Serif Display" pitchFamily="2" charset="0"/>
              </a:rPr>
              <a:t>DESAFÍOS FRENTE </a:t>
            </a:r>
            <a:br>
              <a:rPr lang="en-US" sz="7200" dirty="0">
                <a:latin typeface="DM Serif Display" pitchFamily="2" charset="0"/>
              </a:rPr>
            </a:br>
            <a:r>
              <a:rPr lang="en-US" sz="7200" dirty="0">
                <a:latin typeface="DM Serif Display" pitchFamily="2" charset="0"/>
              </a:rPr>
              <a:t>A LOS CAMBIOS GENERACIONALES</a:t>
            </a:r>
          </a:p>
        </p:txBody>
      </p:sp>
    </p:spTree>
    <p:extLst>
      <p:ext uri="{BB962C8B-B14F-4D97-AF65-F5344CB8AC3E}">
        <p14:creationId xmlns:p14="http://schemas.microsoft.com/office/powerpoint/2010/main" val="153057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91CF-7288-9288-E5AF-23A0CA433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asket of vegetables on a table&#10;&#10;Description automatically generated">
            <a:extLst>
              <a:ext uri="{FF2B5EF4-FFF2-40B4-BE49-F238E27FC236}">
                <a16:creationId xmlns:a16="http://schemas.microsoft.com/office/drawing/2014/main" id="{657B1FB7-A2CF-A50D-8F66-BD475046DC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0AAD74-9515-6FD0-457F-A19A092CA30C}"/>
              </a:ext>
            </a:extLst>
          </p:cNvPr>
          <p:cNvSpPr txBox="1">
            <a:spLocks/>
          </p:cNvSpPr>
          <p:nvPr/>
        </p:nvSpPr>
        <p:spPr>
          <a:xfrm>
            <a:off x="838200" y="2514600"/>
            <a:ext cx="10515600" cy="34488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>
                <a:latin typeface="DM Serif Display" pitchFamily="2" charset="0"/>
              </a:rPr>
              <a:t>Orgánico</a:t>
            </a:r>
          </a:p>
        </p:txBody>
      </p:sp>
      <p:pic>
        <p:nvPicPr>
          <p:cNvPr id="11" name="Picture 10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1E4AD2A5-2C13-99D3-B47B-377C00ED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406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754C-7E93-8AEF-BE45-CAB89CCDD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B524B-D7AD-CDD8-058D-2C93C3157D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l="10679" t="7796" r="18668" b="325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BBBE3-6B55-8994-E6FC-58652F47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6590"/>
            <a:ext cx="10515600" cy="1553645"/>
          </a:xfrm>
        </p:spPr>
        <p:txBody>
          <a:bodyPr>
            <a:normAutofit fontScale="90000"/>
          </a:bodyPr>
          <a:lstStyle/>
          <a:p>
            <a:pPr>
              <a:lnSpc>
                <a:spcPts val="6200"/>
              </a:lnSpc>
            </a:pPr>
            <a:r>
              <a:rPr lang="es-ES_tradnl" sz="7200" noProof="0" dirty="0"/>
              <a:t>El Discipulado en la Generación 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AB22-B773-120F-7E68-03BE328E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3430"/>
            <a:ext cx="7687159" cy="3367602"/>
          </a:xfrm>
        </p:spPr>
        <p:txBody>
          <a:bodyPr>
            <a:normAutofit/>
          </a:bodyPr>
          <a:lstStyle/>
          <a:p>
            <a:pPr marL="0" indent="0">
              <a:lnSpc>
                <a:spcPts val="2840"/>
              </a:lnSpc>
              <a:buNone/>
            </a:pPr>
            <a:r>
              <a:rPr lang="es-ES_tradnl" sz="3200" noProof="0" dirty="0">
                <a:ea typeface="TAN Garland"/>
                <a:cs typeface="Calibri" panose="020F0502020204030204" pitchFamily="34" charset="0"/>
                <a:sym typeface="TAN Garland"/>
              </a:rPr>
              <a:t>Esta generación busca:</a:t>
            </a:r>
          </a:p>
          <a:p>
            <a:pPr>
              <a:lnSpc>
                <a:spcPts val="2840"/>
              </a:lnSpc>
            </a:pPr>
            <a:r>
              <a:rPr lang="es-ES_tradnl" sz="3200" noProof="0" dirty="0">
                <a:ea typeface="TAN Garland"/>
                <a:cs typeface="Calibri" panose="020F0502020204030204" pitchFamily="34" charset="0"/>
                <a:sym typeface="TAN Garland"/>
              </a:rPr>
              <a:t>Información concisa y abreviada</a:t>
            </a:r>
          </a:p>
          <a:p>
            <a:pPr>
              <a:lnSpc>
                <a:spcPts val="2840"/>
              </a:lnSpc>
            </a:pPr>
            <a:r>
              <a:rPr lang="es-ES_tradnl" sz="3200" noProof="0" dirty="0">
                <a:ea typeface="TAN Garland"/>
                <a:cs typeface="Calibri" panose="020F0502020204030204" pitchFamily="34" charset="0"/>
                <a:sym typeface="TAN Garland"/>
              </a:rPr>
              <a:t>Aprendizaje experiencial</a:t>
            </a:r>
          </a:p>
          <a:p>
            <a:pPr>
              <a:lnSpc>
                <a:spcPts val="2840"/>
              </a:lnSpc>
            </a:pPr>
            <a:r>
              <a:rPr lang="es-ES_tradnl" sz="3200" noProof="0" dirty="0">
                <a:ea typeface="TAN Garland"/>
                <a:cs typeface="Calibri" panose="020F0502020204030204" pitchFamily="34" charset="0"/>
                <a:sym typeface="TAN Garland"/>
              </a:rPr>
              <a:t>Asesoramiento</a:t>
            </a:r>
          </a:p>
          <a:p>
            <a:pPr>
              <a:lnSpc>
                <a:spcPts val="2840"/>
              </a:lnSpc>
            </a:pPr>
            <a:r>
              <a:rPr lang="es-ES_tradnl" sz="3200" noProof="0" dirty="0">
                <a:ea typeface="TAN Garland"/>
                <a:cs typeface="Calibri" panose="020F0502020204030204" pitchFamily="34" charset="0"/>
                <a:sym typeface="TAN Garland"/>
              </a:rPr>
              <a:t> Justicia</a:t>
            </a:r>
          </a:p>
          <a:p>
            <a:pPr>
              <a:lnSpc>
                <a:spcPts val="2840"/>
              </a:lnSpc>
            </a:pPr>
            <a:r>
              <a:rPr lang="es-ES_tradnl" sz="3200" noProof="0" dirty="0">
                <a:ea typeface="TAN Garland"/>
                <a:cs typeface="Calibri" panose="020F0502020204030204" pitchFamily="34" charset="0"/>
                <a:sym typeface="TAN Garland"/>
              </a:rPr>
              <a:t>Espiritualidad auténtica</a:t>
            </a:r>
          </a:p>
          <a:p>
            <a:endParaRPr lang="en-US" sz="3200" dirty="0">
              <a:ea typeface="TAN Garland"/>
              <a:cs typeface="Calibri" panose="020F0502020204030204" pitchFamily="34" charset="0"/>
              <a:sym typeface="TAN Garland"/>
            </a:endParaRPr>
          </a:p>
        </p:txBody>
      </p:sp>
      <p:pic>
        <p:nvPicPr>
          <p:cNvPr id="5" name="Picture 4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705120AA-E600-03AA-C0F2-8824D39A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406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5633-C85D-5C4D-867B-BE090F86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006930"/>
            <a:ext cx="10515600" cy="3746170"/>
          </a:xfrm>
        </p:spPr>
        <p:txBody>
          <a:bodyPr anchor="ctr">
            <a:noAutofit/>
          </a:bodyPr>
          <a:lstStyle/>
          <a:p>
            <a:pPr>
              <a:lnSpc>
                <a:spcPts val="4500"/>
              </a:lnSpc>
            </a:pPr>
            <a:r>
              <a:rPr lang="en-US" sz="4000" i="1" dirty="0"/>
              <a:t>The Global Pathway  </a:t>
            </a:r>
            <a:br>
              <a:rPr lang="en-US" sz="4000" i="1" dirty="0"/>
            </a:br>
            <a:r>
              <a:rPr lang="es-ES_tradnl" sz="3600" noProof="0" dirty="0"/>
              <a:t>Es una herramienta de discipulado para las iglesias que buscan desarrollar líderes misionales. Es además una estrategia para invitar y preparar a futuros miembros del personal de </a:t>
            </a:r>
            <a:r>
              <a:rPr lang="es-ES_tradnl" sz="3600" i="1" noProof="0" dirty="0"/>
              <a:t>Serve </a:t>
            </a:r>
            <a:r>
              <a:rPr lang="es-ES_tradnl" sz="3600" i="1" dirty="0"/>
              <a:t>G</a:t>
            </a:r>
            <a:r>
              <a:rPr lang="es-ES_tradnl" sz="3600" i="1" noProof="0" dirty="0" err="1"/>
              <a:t>lobally</a:t>
            </a:r>
            <a:r>
              <a:rPr lang="es-ES_tradnl" sz="3600" i="1" noProof="0" dirty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066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B2B09-4DEB-1DB5-9F4E-6148FEC7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47569" y="428015"/>
            <a:ext cx="5917941" cy="6001970"/>
          </a:xfrm>
          <a:prstGeom prst="rect">
            <a:avLst/>
          </a:prstGeom>
        </p:spPr>
      </p:pic>
      <p:pic>
        <p:nvPicPr>
          <p:cNvPr id="2" name="Picture 1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223B1B29-1CFF-5AA0-0DE3-8B52D899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98" y="537287"/>
            <a:ext cx="765006" cy="7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83C86430-4DE2-9A85-7196-7EACDCC1B8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86904" y="-942427"/>
            <a:ext cx="2182567" cy="2182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E023-0CB7-C2AD-F332-EA17E3CD0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5274" y="5091832"/>
            <a:ext cx="10398526" cy="1270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7C34C-B983-831E-FD2A-13A41872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34" y="1632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1-2 Semanas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6B0D-18CE-681A-8D73-D7591F21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2922732"/>
            <a:ext cx="9540834" cy="304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noProof="0" dirty="0" err="1">
                <a:ea typeface="TAN Garland"/>
                <a:cs typeface="Calibri" panose="020F0502020204030204" pitchFamily="34" charset="0"/>
                <a:sym typeface="TAN Garland"/>
              </a:rPr>
              <a:t>Merge</a:t>
            </a:r>
            <a:r>
              <a:rPr lang="es-ES_tradnl" sz="3200" noProof="0" dirty="0">
                <a:ea typeface="TAN Garland"/>
                <a:cs typeface="Calibri" panose="020F0502020204030204" pitchFamily="34" charset="0"/>
                <a:sym typeface="TAN Garland"/>
              </a:rPr>
              <a:t> – Viajes a Corto Plazo</a:t>
            </a:r>
          </a:p>
          <a:p>
            <a:pPr marL="0" indent="0">
              <a:buNone/>
            </a:pPr>
            <a:r>
              <a:rPr lang="es-ES_tradnl" noProof="0" dirty="0">
                <a:ea typeface="TAN Garland"/>
                <a:cs typeface="Calibri" panose="020F0502020204030204" pitchFamily="34" charset="0"/>
                <a:sym typeface="TAN Garland"/>
              </a:rPr>
              <a:t>Viajes de corta duración  adecuados y favorables, con formación, preparación y asesoramiento acorde con todo el proceso del programa Global </a:t>
            </a:r>
            <a:r>
              <a:rPr lang="es-ES_tradnl" noProof="0" dirty="0" err="1">
                <a:ea typeface="TAN Garland"/>
                <a:cs typeface="Calibri" panose="020F0502020204030204" pitchFamily="34" charset="0"/>
                <a:sym typeface="TAN Garland"/>
              </a:rPr>
              <a:t>Pathway</a:t>
            </a:r>
            <a:r>
              <a:rPr lang="es-ES_tradnl" noProof="0" dirty="0">
                <a:ea typeface="TAN Garland"/>
                <a:cs typeface="Calibri" panose="020F0502020204030204" pitchFamily="34" charset="0"/>
                <a:sym typeface="TAN Garland"/>
              </a:rPr>
              <a:t>. </a:t>
            </a:r>
          </a:p>
        </p:txBody>
      </p:sp>
      <p:pic>
        <p:nvPicPr>
          <p:cNvPr id="5" name="Picture 4" descr="A diagram of a global pathway&#10;&#10;AI-generated content may be incorrect.">
            <a:extLst>
              <a:ext uri="{FF2B5EF4-FFF2-40B4-BE49-F238E27FC236}">
                <a16:creationId xmlns:a16="http://schemas.microsoft.com/office/drawing/2014/main" id="{3938977C-25F0-D7F8-B47D-31DC6C0AC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394" b="59654"/>
          <a:stretch>
            <a:fillRect/>
          </a:stretch>
        </p:blipFill>
        <p:spPr>
          <a:xfrm>
            <a:off x="8974777" y="383808"/>
            <a:ext cx="2683823" cy="29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5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D362E-1D42-7BD2-3BC1-B7398E319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B9A5-0BD5-90E6-6542-15A745E1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59" y="1620918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2-3 Meses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2FF6-53A5-BC38-2C6F-DEEE6C5B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4606"/>
            <a:ext cx="10515600" cy="1649269"/>
          </a:xfrm>
        </p:spPr>
        <p:txBody>
          <a:bodyPr>
            <a:normAutofit/>
          </a:bodyPr>
          <a:lstStyle/>
          <a:p>
            <a:pPr marL="0" indent="0">
              <a:lnSpc>
                <a:spcPts val="3360"/>
              </a:lnSpc>
              <a:buNone/>
            </a:pPr>
            <a:r>
              <a:rPr lang="es-ES_tradnl" sz="2800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Pasantías y Prácticas Globales</a:t>
            </a:r>
          </a:p>
          <a:p>
            <a:pPr marL="0" indent="0">
              <a:lnSpc>
                <a:spcPts val="3360"/>
              </a:lnSpc>
              <a:buNone/>
            </a:pPr>
            <a:r>
              <a:rPr lang="es-ES_tradnl" sz="2800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Provee </a:t>
            </a:r>
            <a:r>
              <a:rPr lang="es-ES_tradnl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o</a:t>
            </a:r>
            <a:r>
              <a:rPr lang="es-ES_tradnl" sz="2800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portunidades de aprendizaje a través de tutorías, autorreflexión y aprendizaje experiencial.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C80207-3490-F4D0-7FCB-8C5FF7DF24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86904" y="-942427"/>
            <a:ext cx="2182567" cy="2182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global pathway&#10;&#10;AI-generated content may be incorrect.">
            <a:extLst>
              <a:ext uri="{FF2B5EF4-FFF2-40B4-BE49-F238E27FC236}">
                <a16:creationId xmlns:a16="http://schemas.microsoft.com/office/drawing/2014/main" id="{780DB0CA-DD01-7B6E-AC91-9C6E5CB3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582" b="39466"/>
          <a:stretch>
            <a:fillRect/>
          </a:stretch>
        </p:blipFill>
        <p:spPr>
          <a:xfrm>
            <a:off x="8974777" y="395683"/>
            <a:ext cx="2683823" cy="2982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82015-0260-130E-1709-E33F8499A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5274" y="5091832"/>
            <a:ext cx="10398526" cy="12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CBF2D-0B10-A58E-4CBE-EEEFCAE9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EB92-D217-F40B-4132-A92DB8A7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34" y="1620918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1-3 Años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83B6-6B4B-DF9A-B441-F817B7A2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50" y="2934605"/>
            <a:ext cx="10515600" cy="1933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TAN Garland"/>
                <a:cs typeface="Calibri" panose="020F0502020204030204" pitchFamily="34" charset="0"/>
                <a:sym typeface="TAN Garland"/>
              </a:rPr>
              <a:t>Personal de Serve Globally </a:t>
            </a:r>
          </a:p>
          <a:p>
            <a:pPr marL="0" indent="0">
              <a:buNone/>
            </a:pPr>
            <a:r>
              <a:rPr lang="es-ES_tradnl" sz="2800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Provee la </a:t>
            </a:r>
            <a:r>
              <a:rPr lang="es-ES_tradnl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o</a:t>
            </a:r>
            <a:r>
              <a:rPr lang="es-ES_tradnl" sz="2800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portunidad </a:t>
            </a:r>
            <a:r>
              <a:rPr lang="es-ES_tradnl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de </a:t>
            </a:r>
            <a:r>
              <a:rPr lang="es-ES_tradnl" sz="2800" noProof="0" dirty="0">
                <a:latin typeface="Calibri" panose="020F0502020204030204" pitchFamily="34" charset="0"/>
                <a:ea typeface="TAN Garland"/>
                <a:cs typeface="Calibri" panose="020F0502020204030204" pitchFamily="34" charset="0"/>
                <a:sym typeface="TAN Garland"/>
              </a:rPr>
              <a:t>utilizar las habilidades que benefician a los socios globales de la Iglesia del Pacto. Además, es una oportunidad de formación y aprendizaje a través de la Iglesia Global.</a:t>
            </a:r>
            <a:endParaRPr lang="en-US" sz="2800" dirty="0">
              <a:latin typeface="Calibri" panose="020F0502020204030204" pitchFamily="34" charset="0"/>
              <a:ea typeface="TAN Garland"/>
              <a:cs typeface="Calibri" panose="020F0502020204030204" pitchFamily="34" charset="0"/>
              <a:sym typeface="TAN Garland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0E9579-364E-6FD7-5DDE-A561DA7948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786904" y="-942427"/>
            <a:ext cx="2182567" cy="2182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global pathway&#10;&#10;AI-generated content may be incorrect.">
            <a:extLst>
              <a:ext uri="{FF2B5EF4-FFF2-40B4-BE49-F238E27FC236}">
                <a16:creationId xmlns:a16="http://schemas.microsoft.com/office/drawing/2014/main" id="{5BB3E706-A774-1875-C440-E0171EE72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958" b="19090"/>
          <a:stretch>
            <a:fillRect/>
          </a:stretch>
        </p:blipFill>
        <p:spPr>
          <a:xfrm>
            <a:off x="8974777" y="395683"/>
            <a:ext cx="2683823" cy="2982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7ED16-19A7-2397-9B9B-7B049AE380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5274" y="5091832"/>
            <a:ext cx="10398526" cy="12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6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C CWRD">
      <a:dk1>
        <a:srgbClr val="0D2952"/>
      </a:dk1>
      <a:lt1>
        <a:srgbClr val="FFFFFF"/>
      </a:lt1>
      <a:dk2>
        <a:srgbClr val="003889"/>
      </a:dk2>
      <a:lt2>
        <a:srgbClr val="F6F6F8"/>
      </a:lt2>
      <a:accent1>
        <a:srgbClr val="25A8DF"/>
      </a:accent1>
      <a:accent2>
        <a:srgbClr val="27BF8E"/>
      </a:accent2>
      <a:accent3>
        <a:srgbClr val="FDB81C"/>
      </a:accent3>
      <a:accent4>
        <a:srgbClr val="7C899E"/>
      </a:accent4>
      <a:accent5>
        <a:srgbClr val="CBD1D8"/>
      </a:accent5>
      <a:accent6>
        <a:srgbClr val="003889"/>
      </a:accent6>
      <a:hlink>
        <a:srgbClr val="25A8DF"/>
      </a:hlink>
      <a:folHlink>
        <a:srgbClr val="1A7A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</TotalTime>
  <Words>450</Words>
  <Application>Microsoft Macintosh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DM Serif Display</vt:lpstr>
      <vt:lpstr>TAN Garland</vt:lpstr>
      <vt:lpstr>Calibri</vt:lpstr>
      <vt:lpstr>Office Theme</vt:lpstr>
      <vt:lpstr>PowerPoint Presentation</vt:lpstr>
      <vt:lpstr>PowerPoint Presentation</vt:lpstr>
      <vt:lpstr>PowerPoint Presentation</vt:lpstr>
      <vt:lpstr>El Discipulado en la Generación Z</vt:lpstr>
      <vt:lpstr>The Global Pathway   Es una herramienta de discipulado para las iglesias que buscan desarrollar líderes misionales. Es además una estrategia para invitar y preparar a futuros miembros del personal de Serve Globally. </vt:lpstr>
      <vt:lpstr>PowerPoint Presentation</vt:lpstr>
      <vt:lpstr>1-2 Semanas</vt:lpstr>
      <vt:lpstr>2-3 Meses</vt:lpstr>
      <vt:lpstr>1-3 Años</vt:lpstr>
      <vt:lpstr>3+ Años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Schild</dc:creator>
  <cp:lastModifiedBy>Kristi Schild</cp:lastModifiedBy>
  <cp:revision>84</cp:revision>
  <dcterms:created xsi:type="dcterms:W3CDTF">2021-03-01T19:55:55Z</dcterms:created>
  <dcterms:modified xsi:type="dcterms:W3CDTF">2026-02-10T22:57:37Z</dcterms:modified>
</cp:coreProperties>
</file>